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sldIdLst>
    <p:sldId id="265" r:id="rId5"/>
    <p:sldId id="292" r:id="rId6"/>
    <p:sldId id="327" r:id="rId7"/>
    <p:sldId id="334" r:id="rId8"/>
    <p:sldId id="291" r:id="rId9"/>
    <p:sldId id="302" r:id="rId10"/>
    <p:sldId id="277" r:id="rId11"/>
    <p:sldId id="340" r:id="rId12"/>
    <p:sldId id="333" r:id="rId13"/>
    <p:sldId id="299" r:id="rId14"/>
    <p:sldId id="366" r:id="rId15"/>
    <p:sldId id="335" r:id="rId16"/>
    <p:sldId id="257" r:id="rId17"/>
    <p:sldId id="367" r:id="rId18"/>
    <p:sldId id="355" r:id="rId19"/>
    <p:sldId id="356" r:id="rId20"/>
    <p:sldId id="357" r:id="rId21"/>
    <p:sldId id="358" r:id="rId22"/>
    <p:sldId id="359" r:id="rId23"/>
    <p:sldId id="339" r:id="rId24"/>
    <p:sldId id="354" r:id="rId25"/>
    <p:sldId id="352" r:id="rId26"/>
    <p:sldId id="348" r:id="rId27"/>
    <p:sldId id="353" r:id="rId28"/>
    <p:sldId id="345" r:id="rId29"/>
    <p:sldId id="346" r:id="rId30"/>
    <p:sldId id="368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267F741E-3193-46F1-B006-EF6710874AB0}">
          <p14:sldIdLst>
            <p14:sldId id="265"/>
          </p14:sldIdLst>
        </p14:section>
        <p14:section name="Modulo1" id="{6776C19E-98F1-428A-8FE3-4B567894E760}">
          <p14:sldIdLst>
            <p14:sldId id="292"/>
            <p14:sldId id="327"/>
            <p14:sldId id="334"/>
          </p14:sldIdLst>
        </p14:section>
        <p14:section name="Modulo 2" id="{3C6EC2F3-8365-4C6E-B212-CA1800C4D8B7}">
          <p14:sldIdLst>
            <p14:sldId id="291"/>
            <p14:sldId id="302"/>
            <p14:sldId id="277"/>
            <p14:sldId id="340"/>
          </p14:sldIdLst>
        </p14:section>
        <p14:section name="Planilha" id="{E9E24BB3-9B5A-4919-ACAE-CB40C741CD85}">
          <p14:sldIdLst>
            <p14:sldId id="333"/>
            <p14:sldId id="299"/>
            <p14:sldId id="366"/>
          </p14:sldIdLst>
        </p14:section>
        <p14:section name="Planejamento" id="{5ADAABCD-A5CA-4A16-BDC3-4A1653962F49}">
          <p14:sldIdLst>
            <p14:sldId id="335"/>
            <p14:sldId id="257"/>
            <p14:sldId id="367"/>
          </p14:sldIdLst>
        </p14:section>
        <p14:section name="BPMN" id="{220A4380-5FDC-4983-B47A-D283BEB44609}">
          <p14:sldIdLst>
            <p14:sldId id="355"/>
            <p14:sldId id="356"/>
            <p14:sldId id="357"/>
            <p14:sldId id="358"/>
          </p14:sldIdLst>
        </p14:section>
        <p14:section name="Login Java" id="{0131BCD0-C2F0-41CE-A4F9-D199ADAD9412}">
          <p14:sldIdLst>
            <p14:sldId id="359"/>
          </p14:sldIdLst>
        </p14:section>
        <p14:section name="Inovação" id="{42AA496B-65DF-4D74-9D22-3C1259957432}">
          <p14:sldIdLst>
            <p14:sldId id="339"/>
            <p14:sldId id="354"/>
            <p14:sldId id="352"/>
            <p14:sldId id="348"/>
            <p14:sldId id="353"/>
          </p14:sldIdLst>
        </p14:section>
        <p14:section name="Calculo" id="{1F9B7080-AD65-49C8-9766-57C2A431A9E6}">
          <p14:sldIdLst>
            <p14:sldId id="345"/>
            <p14:sldId id="346"/>
            <p14:sldId id="368"/>
          </p14:sldIdLst>
        </p14:section>
        <p14:section name="FIM" id="{97AACA6D-C02E-48E0-A35F-7A11FD61ED67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BA4"/>
    <a:srgbClr val="6D26C2"/>
    <a:srgbClr val="A9D18E"/>
    <a:srgbClr val="99B09D"/>
    <a:srgbClr val="88CB93"/>
    <a:srgbClr val="7BCFB1"/>
    <a:srgbClr val="5CC49F"/>
    <a:srgbClr val="80BA9E"/>
    <a:srgbClr val="404040"/>
    <a:srgbClr val="55A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6EB37-382E-AC4B-0BF3-8EC562321038}" v="1651" dt="2020-10-26T18:06:01.058"/>
    <p1510:client id="{235BE8A8-5EA7-452B-8369-C319FB5973EA}" v="528" dt="2020-10-26T23:53:58.377"/>
    <p1510:client id="{280B2F09-A113-46D7-B010-CD6C840772DB}" v="1497" dt="2020-10-27T00:25:54.431"/>
    <p1510:client id="{75E10BA1-E109-4D70-9B1F-900514EA46E9}" v="553" dt="2020-10-26T15:38:14.608"/>
    <p1510:client id="{8ADF2C11-A0B8-3621-BE78-9CB5DF7EAD4A}" v="52" dt="2020-10-26T13:26:09.049"/>
    <p1510:client id="{91E4491E-AF19-672B-8BC4-6D60459773EC}" v="47" dt="2020-10-26T15:42:43.340"/>
    <p1510:client id="{BC309BA8-57A3-787B-A5E6-539EDE643060}" v="242" dt="2020-10-27T02:08:06.892"/>
    <p1510:client id="{BDA8FCED-97A0-3139-9E17-3FF955A3BA30}" v="196" dt="2020-10-26T23:52:16.797"/>
    <p1510:client id="{F57BB82E-DF11-95C7-5A04-116190029771}" v="101" dt="2020-10-26T13:50:59.555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7_23133D1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7_23133D19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Agronegócio no PIB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437-48B0-9986-A6F5B662A76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37-48B0-9986-A6F5B662A762}"/>
              </c:ext>
            </c:extLst>
          </c:dPt>
          <c:cat>
            <c:strRef>
              <c:f>Planilha1!$A$2:$A$3</c:f>
              <c:strCache>
                <c:ptCount val="2"/>
                <c:pt idx="0">
                  <c:v>PIB Brasil</c:v>
                </c:pt>
                <c:pt idx="1">
                  <c:v>Agronegócio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7-48B0-9986-A6F5B662A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Agronegócio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F8-4A0C-9454-AECF131C94BD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2F8-4A0C-9454-AECF131C94BD}"/>
              </c:ext>
            </c:extLst>
          </c:dPt>
          <c:cat>
            <c:strRef>
              <c:f>Planilha1!$A$2:$A$3</c:f>
              <c:strCache>
                <c:ptCount val="2"/>
                <c:pt idx="0">
                  <c:v>Pecuária</c:v>
                </c:pt>
                <c:pt idx="1">
                  <c:v>Agricultura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F8-4A0C-9454-AECF131C94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FC99-7F89-4666-8C5A-4C32CAFAB0B9}" type="datetimeFigureOut">
              <a:rPr lang="pt-BR" smtClean="0"/>
              <a:t>26/10/2020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374E-6B00-472A-AF53-C0E030B68F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35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31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92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0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7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93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6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0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8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2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0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0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7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8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0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9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37.png"/><Relationship Id="rId3" Type="http://schemas.openxmlformats.org/officeDocument/2006/relationships/image" Target="../media/image17.png"/><Relationship Id="rId21" Type="http://schemas.openxmlformats.org/officeDocument/2006/relationships/image" Target="../media/image33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17" Type="http://schemas.microsoft.com/office/2007/relationships/hdphoto" Target="../media/hdphoto5.wdp"/><Relationship Id="rId25" Type="http://schemas.microsoft.com/office/2007/relationships/hdphoto" Target="../media/hdphoto7.wdp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24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5.png"/><Relationship Id="rId28" Type="http://schemas.openxmlformats.org/officeDocument/2006/relationships/image" Target="../media/image39.png"/><Relationship Id="rId10" Type="http://schemas.openxmlformats.org/officeDocument/2006/relationships/image" Target="../media/image24.png"/><Relationship Id="rId19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4.png"/><Relationship Id="rId27" Type="http://schemas.openxmlformats.org/officeDocument/2006/relationships/image" Target="../media/image38.png"/><Relationship Id="rId30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8.wdp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abrasil.org.br/cna/panorama-do-agr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/>
          <a:stretch/>
        </p:blipFill>
        <p:spPr>
          <a:xfrm>
            <a:off x="2434072" y="-494311"/>
            <a:ext cx="10271923" cy="76115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4647037"/>
            <a:ext cx="12192000" cy="22109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5" t="8182" r="21921" b="49290"/>
          <a:stretch/>
        </p:blipFill>
        <p:spPr>
          <a:xfrm>
            <a:off x="5057351" y="524881"/>
            <a:ext cx="6414982" cy="291664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8049" y="524881"/>
            <a:ext cx="495023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rgbClr val="CBDA99"/>
                </a:solidFill>
                <a:latin typeface="Bahnschrift SemiBold SemiConden"/>
              </a:rPr>
              <a:t>APRESENTAÇÃO</a:t>
            </a:r>
            <a:endParaRPr lang="pt-BR" sz="440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4400">
                <a:solidFill>
                  <a:srgbClr val="CBDA99"/>
                </a:solidFill>
                <a:latin typeface="Bahnschrift SemiBold SemiConden"/>
              </a:rPr>
              <a:t>SPRINT</a:t>
            </a:r>
            <a:endParaRPr lang="pt-BR" sz="440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2800">
                <a:solidFill>
                  <a:srgbClr val="CBDA99"/>
                </a:solidFill>
                <a:latin typeface="Bahnschrift SemiBold SemiConden"/>
              </a:rPr>
              <a:t>Monitoramento do cultivo de soja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47191" y="3400542"/>
            <a:ext cx="33821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Integrantes:</a:t>
            </a:r>
          </a:p>
          <a:p>
            <a:r>
              <a:rPr lang="pt-BR" sz="28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</a:t>
            </a:r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Arthur Vila, 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Carlos Santana,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César Almeida,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Henrique Zigon, 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Marcelo </a:t>
            </a:r>
            <a:r>
              <a:rPr lang="pt-BR" sz="2000" err="1">
                <a:solidFill>
                  <a:srgbClr val="CBDA99"/>
                </a:solidFill>
                <a:latin typeface="Bahnschrift SemiBold SemiConden" panose="020B0502040204020203" pitchFamily="34" charset="0"/>
              </a:rPr>
              <a:t>Bonora</a:t>
            </a:r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Thiago Yuiti.</a:t>
            </a:r>
            <a:endParaRPr lang="pt-BR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0CB92DB-3B5A-4D00-95DD-DB76C9154511}"/>
              </a:ext>
            </a:extLst>
          </p:cNvPr>
          <p:cNvSpPr/>
          <p:nvPr/>
        </p:nvSpPr>
        <p:spPr>
          <a:xfrm>
            <a:off x="1" y="704617"/>
            <a:ext cx="12192000" cy="61533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38866"/>
              </p:ext>
            </p:extLst>
          </p:nvPr>
        </p:nvGraphicFramePr>
        <p:xfrm>
          <a:off x="1927286" y="653481"/>
          <a:ext cx="8279632" cy="606572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1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401">
                  <a:extLst>
                    <a:ext uri="{9D8B030D-6E8A-4147-A177-3AD203B41FA5}">
                      <a16:colId xmlns:a16="http://schemas.microsoft.com/office/drawing/2014/main" val="3456274084"/>
                    </a:ext>
                  </a:extLst>
                </a:gridCol>
              </a:tblGrid>
              <a:tr h="291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Id</a:t>
                      </a:r>
                      <a:endParaRPr lang="en-US" sz="1600"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Descrição do Requisito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  </a:t>
                      </a:r>
                      <a:r>
                        <a:rPr lang="pt-BR" sz="1600" i="0" u="none" strike="noStrike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/>
                        </a:rPr>
                        <a:t>Desejável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 b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Acesso aos dados</a:t>
                      </a:r>
                      <a:endParaRPr lang="en-US" sz="1300" 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 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 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 solução deve conter gráficos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online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003</a:t>
                      </a:r>
                      <a:endParaRPr lang="en-US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 solução deve conter gráficos históricos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491224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004</a:t>
                      </a:r>
                      <a:endParaRPr lang="en-US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Geração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de relatórios sobre incidentes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005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conter notificações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006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conter alerta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198883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007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sistema deve captar os dados da maquina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008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Deve captar a memória virtual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009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virtual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315404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010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Deve captar os status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da memória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10718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 sistema deverá ser hospedados em nuvem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35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 sistema deve conter dashboard dos dados da plantação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4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014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 aplicação deve conter um meio de chamado único entre o gerente e o analista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54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015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eaLnBrk="1" latinLnBrk="0" hangingPunct="1"/>
                      <a:r>
                        <a:rPr lang="pt-BR" sz="1300" b="0" i="0" kern="1200">
                          <a:solidFill>
                            <a:srgbClr val="A9D18E"/>
                          </a:solidFill>
                          <a:effectLst/>
                          <a:latin typeface="Bahnschrift SemiBold SemiConden" panose="020B0502040204020203" pitchFamily="34" charset="0"/>
                          <a:ea typeface="+mn-ea"/>
                          <a:cs typeface="+mn-cs"/>
                        </a:rPr>
                        <a:t>A aplicação deve fornecer métodos acessíveis para clientes com deficiência daltônica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552967"/>
                  </a:ext>
                </a:extLst>
              </a:tr>
              <a:tr h="457440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016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 sistema deve ter uma interface gráfica dos dados de máquina captados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18214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017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 aplicação deve conter um meio de chamado único entre o gerente/analista e nossa equipe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018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 sistema deve conter sensores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027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2140559" y="-3270"/>
            <a:ext cx="79108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/>
              </a:rPr>
              <a:t>PLANILHA REQUISITOS</a:t>
            </a: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6759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>
            <a:extLst>
              <a:ext uri="{FF2B5EF4-FFF2-40B4-BE49-F238E27FC236}">
                <a16:creationId xmlns:a16="http://schemas.microsoft.com/office/drawing/2014/main" id="{FEE75FAC-1366-4F9A-A628-0EEEAAF6E3A2}"/>
              </a:ext>
            </a:extLst>
          </p:cNvPr>
          <p:cNvSpPr/>
          <p:nvPr/>
        </p:nvSpPr>
        <p:spPr>
          <a:xfrm>
            <a:off x="1" y="704617"/>
            <a:ext cx="12192000" cy="61533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1805586" y="-680"/>
            <a:ext cx="858082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/>
              </a:rPr>
              <a:t>PLANILHA REQUISITOS</a:t>
            </a: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A06DD7C1-C364-4AAC-B012-F1B275147C5D}"/>
              </a:ext>
            </a:extLst>
          </p:cNvPr>
          <p:cNvSpPr/>
          <p:nvPr/>
        </p:nvSpPr>
        <p:spPr>
          <a:xfrm>
            <a:off x="9129846" y="2173225"/>
            <a:ext cx="2162404" cy="3083144"/>
          </a:xfrm>
          <a:prstGeom prst="rect">
            <a:avLst/>
          </a:prstGeom>
          <a:solidFill>
            <a:srgbClr val="9ADBA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7DADE9C7-9F1F-4A63-8AE6-B71A0E198796}"/>
              </a:ext>
            </a:extLst>
          </p:cNvPr>
          <p:cNvGrpSpPr/>
          <p:nvPr/>
        </p:nvGrpSpPr>
        <p:grpSpPr>
          <a:xfrm>
            <a:off x="9129846" y="1539432"/>
            <a:ext cx="2164525" cy="642758"/>
            <a:chOff x="6845682" y="1159240"/>
            <a:chExt cx="2152978" cy="65835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A04671AD-C863-495D-A31D-0A7A695B983E}"/>
                </a:ext>
              </a:extLst>
            </p:cNvPr>
            <p:cNvSpPr/>
            <p:nvPr/>
          </p:nvSpPr>
          <p:spPr>
            <a:xfrm>
              <a:off x="6845682" y="1159240"/>
              <a:ext cx="2152978" cy="658355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68B43D4-FD01-44E2-AC48-DD0983C62EAE}"/>
                </a:ext>
              </a:extLst>
            </p:cNvPr>
            <p:cNvSpPr txBox="1"/>
            <p:nvPr/>
          </p:nvSpPr>
          <p:spPr>
            <a:xfrm>
              <a:off x="6920271" y="1374940"/>
              <a:ext cx="2071212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CLASSIFICAÇÃO</a:t>
              </a:r>
            </a:p>
          </p:txBody>
        </p:sp>
      </p:grp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CE313781-30CC-4CA8-9C2E-3351EF62E1ED}"/>
              </a:ext>
            </a:extLst>
          </p:cNvPr>
          <p:cNvCxnSpPr>
            <a:cxnSpLocks/>
          </p:cNvCxnSpPr>
          <p:nvPr/>
        </p:nvCxnSpPr>
        <p:spPr>
          <a:xfrm>
            <a:off x="9304794" y="2842250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FF5CD68F-0CCB-4EB1-9610-D1D2E438D4C0}"/>
              </a:ext>
            </a:extLst>
          </p:cNvPr>
          <p:cNvCxnSpPr>
            <a:cxnSpLocks/>
          </p:cNvCxnSpPr>
          <p:nvPr/>
        </p:nvCxnSpPr>
        <p:spPr>
          <a:xfrm>
            <a:off x="9304794" y="353017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9DA02806-1D12-4A71-8160-53C0C16F270E}"/>
              </a:ext>
            </a:extLst>
          </p:cNvPr>
          <p:cNvCxnSpPr>
            <a:cxnSpLocks/>
          </p:cNvCxnSpPr>
          <p:nvPr/>
        </p:nvCxnSpPr>
        <p:spPr>
          <a:xfrm>
            <a:off x="9316659" y="4460520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FCB0B5D3-E091-4466-968E-6FD9AE82A5A7}"/>
              </a:ext>
            </a:extLst>
          </p:cNvPr>
          <p:cNvCxnSpPr>
            <a:cxnSpLocks/>
          </p:cNvCxnSpPr>
          <p:nvPr/>
        </p:nvCxnSpPr>
        <p:spPr>
          <a:xfrm>
            <a:off x="9354370" y="5077764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76563D7C-56BF-4B9B-93AA-8C350E12E9EE}"/>
              </a:ext>
            </a:extLst>
          </p:cNvPr>
          <p:cNvSpPr txBox="1"/>
          <p:nvPr/>
        </p:nvSpPr>
        <p:spPr>
          <a:xfrm>
            <a:off x="9363796" y="237111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Essencial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748F2E89-78C3-4FD9-8AC4-E604A043B4FC}"/>
              </a:ext>
            </a:extLst>
          </p:cNvPr>
          <p:cNvSpPr txBox="1"/>
          <p:nvPr/>
        </p:nvSpPr>
        <p:spPr>
          <a:xfrm>
            <a:off x="9363796" y="296554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Essencial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65106711-301A-4479-AD95-251DA12170B0}"/>
              </a:ext>
            </a:extLst>
          </p:cNvPr>
          <p:cNvSpPr txBox="1"/>
          <p:nvPr/>
        </p:nvSpPr>
        <p:spPr>
          <a:xfrm>
            <a:off x="9363796" y="378322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Importante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31BADA1-78C7-4CCF-8BA5-CB43825A3838}"/>
              </a:ext>
            </a:extLst>
          </p:cNvPr>
          <p:cNvSpPr txBox="1"/>
          <p:nvPr/>
        </p:nvSpPr>
        <p:spPr>
          <a:xfrm>
            <a:off x="9354370" y="457904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Importante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853A7EDB-CB1D-47AA-BEB9-9976F67FC610}"/>
              </a:ext>
            </a:extLst>
          </p:cNvPr>
          <p:cNvSpPr/>
          <p:nvPr/>
        </p:nvSpPr>
        <p:spPr>
          <a:xfrm>
            <a:off x="3959781" y="2135109"/>
            <a:ext cx="4272437" cy="3121260"/>
          </a:xfrm>
          <a:prstGeom prst="rect">
            <a:avLst/>
          </a:prstGeom>
          <a:solidFill>
            <a:srgbClr val="9ADBA4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C25690C4-DA03-46E3-A86C-AFF66D806A5C}"/>
              </a:ext>
            </a:extLst>
          </p:cNvPr>
          <p:cNvGrpSpPr/>
          <p:nvPr/>
        </p:nvGrpSpPr>
        <p:grpSpPr>
          <a:xfrm>
            <a:off x="3959781" y="1539432"/>
            <a:ext cx="4272437" cy="611751"/>
            <a:chOff x="1823562" y="1212501"/>
            <a:chExt cx="4272437" cy="611751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945E55A0-DE6B-4541-8C7B-AEBD1942D23C}"/>
                </a:ext>
              </a:extLst>
            </p:cNvPr>
            <p:cNvSpPr/>
            <p:nvPr/>
          </p:nvSpPr>
          <p:spPr>
            <a:xfrm>
              <a:off x="1823562" y="1212501"/>
              <a:ext cx="4272437" cy="60687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67335EA7-A2BA-4E9F-8391-95A26C13BBE2}"/>
                </a:ext>
              </a:extLst>
            </p:cNvPr>
            <p:cNvSpPr txBox="1"/>
            <p:nvPr/>
          </p:nvSpPr>
          <p:spPr>
            <a:xfrm>
              <a:off x="2831292" y="1239477"/>
              <a:ext cx="2422689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REQUISITOS</a:t>
              </a:r>
            </a:p>
          </p:txBody>
        </p:sp>
      </p:grp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B43F16AF-118C-4532-8846-BB2D0BAEF660}"/>
              </a:ext>
            </a:extLst>
          </p:cNvPr>
          <p:cNvSpPr txBox="1"/>
          <p:nvPr/>
        </p:nvSpPr>
        <p:spPr>
          <a:xfrm>
            <a:off x="4061179" y="2371117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 SemiConden"/>
              </a:rPr>
              <a:t>Captar os dados da maquina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39A1C7F-6A85-47ED-9E60-7CA720EB67D8}"/>
              </a:ext>
            </a:extLst>
          </p:cNvPr>
          <p:cNvSpPr txBox="1"/>
          <p:nvPr/>
        </p:nvSpPr>
        <p:spPr>
          <a:xfrm>
            <a:off x="4137319" y="4440543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None/>
            </a:pPr>
            <a:r>
              <a:rPr lang="pt-BR">
                <a:latin typeface="Bahnschrift SemiBold SemiConden"/>
              </a:rPr>
              <a:t>Meio de chamado entre o gerente/analista e nossa equipe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CA81DE6B-8642-4DAF-84B9-6CC06693D561}"/>
              </a:ext>
            </a:extLst>
          </p:cNvPr>
          <p:cNvSpPr txBox="1"/>
          <p:nvPr/>
        </p:nvSpPr>
        <p:spPr>
          <a:xfrm>
            <a:off x="4137319" y="2827047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 SemiConden"/>
              </a:rPr>
              <a:t>Protótipos de Dashboards dos dados de máquina captados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D48A4F56-B7BB-43AF-B5A7-27D2FDE6DCB8}"/>
              </a:ext>
            </a:extLst>
          </p:cNvPr>
          <p:cNvSpPr txBox="1"/>
          <p:nvPr/>
        </p:nvSpPr>
        <p:spPr>
          <a:xfrm>
            <a:off x="4061179" y="353017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None/>
            </a:pPr>
            <a:r>
              <a:rPr lang="pt-BR">
                <a:latin typeface="Bahnschrift SemiBold SemiConden"/>
              </a:rPr>
              <a:t>Fornecimento de métodos acessíveis para clientes com daltonismo</a:t>
            </a:r>
          </a:p>
        </p:txBody>
      </p: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5C55EFA6-6053-436C-93E0-9D07BD3CCE75}"/>
              </a:ext>
            </a:extLst>
          </p:cNvPr>
          <p:cNvCxnSpPr>
            <a:cxnSpLocks/>
          </p:cNvCxnSpPr>
          <p:nvPr/>
        </p:nvCxnSpPr>
        <p:spPr>
          <a:xfrm>
            <a:off x="4398191" y="4460520"/>
            <a:ext cx="340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3EB6BF1C-9F32-47DA-BA67-838DB0959D6D}"/>
              </a:ext>
            </a:extLst>
          </p:cNvPr>
          <p:cNvCxnSpPr>
            <a:cxnSpLocks/>
          </p:cNvCxnSpPr>
          <p:nvPr/>
        </p:nvCxnSpPr>
        <p:spPr>
          <a:xfrm>
            <a:off x="4398191" y="3531680"/>
            <a:ext cx="340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0126BFAE-A9FE-4D16-AD77-FAA734108412}"/>
              </a:ext>
            </a:extLst>
          </p:cNvPr>
          <p:cNvCxnSpPr>
            <a:cxnSpLocks/>
          </p:cNvCxnSpPr>
          <p:nvPr/>
        </p:nvCxnSpPr>
        <p:spPr>
          <a:xfrm>
            <a:off x="4398191" y="2827047"/>
            <a:ext cx="340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D1C700A9-868C-4188-B3D6-3A67E583EB0C}"/>
              </a:ext>
            </a:extLst>
          </p:cNvPr>
          <p:cNvCxnSpPr>
            <a:cxnSpLocks/>
          </p:cNvCxnSpPr>
          <p:nvPr/>
        </p:nvCxnSpPr>
        <p:spPr>
          <a:xfrm>
            <a:off x="4398191" y="5077764"/>
            <a:ext cx="340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74F8E98D-C0D1-4D0E-9CA1-40AA9523A493}"/>
              </a:ext>
            </a:extLst>
          </p:cNvPr>
          <p:cNvSpPr/>
          <p:nvPr/>
        </p:nvSpPr>
        <p:spPr>
          <a:xfrm>
            <a:off x="897628" y="2173640"/>
            <a:ext cx="2162404" cy="3083144"/>
          </a:xfrm>
          <a:prstGeom prst="rect">
            <a:avLst/>
          </a:prstGeom>
          <a:solidFill>
            <a:srgbClr val="9ADBA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872673F8-F509-45C0-AD85-6FEDC698F6A3}"/>
              </a:ext>
            </a:extLst>
          </p:cNvPr>
          <p:cNvGrpSpPr/>
          <p:nvPr/>
        </p:nvGrpSpPr>
        <p:grpSpPr>
          <a:xfrm>
            <a:off x="897628" y="1539017"/>
            <a:ext cx="2164525" cy="643588"/>
            <a:chOff x="6845682" y="1158390"/>
            <a:chExt cx="2152978" cy="65920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41" name="Retângulo 140">
              <a:extLst>
                <a:ext uri="{FF2B5EF4-FFF2-40B4-BE49-F238E27FC236}">
                  <a16:creationId xmlns:a16="http://schemas.microsoft.com/office/drawing/2014/main" id="{5CFB27A3-643A-42AE-8DCE-71A5C4AF5761}"/>
                </a:ext>
              </a:extLst>
            </p:cNvPr>
            <p:cNvSpPr/>
            <p:nvPr/>
          </p:nvSpPr>
          <p:spPr>
            <a:xfrm>
              <a:off x="6845682" y="1158390"/>
              <a:ext cx="2152978" cy="659205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CaixaDeTexto 141">
              <a:extLst>
                <a:ext uri="{FF2B5EF4-FFF2-40B4-BE49-F238E27FC236}">
                  <a16:creationId xmlns:a16="http://schemas.microsoft.com/office/drawing/2014/main" id="{0A14E4F2-FB9A-4234-938F-D3471FDBA687}"/>
                </a:ext>
              </a:extLst>
            </p:cNvPr>
            <p:cNvSpPr txBox="1"/>
            <p:nvPr/>
          </p:nvSpPr>
          <p:spPr>
            <a:xfrm>
              <a:off x="6920271" y="1374940"/>
              <a:ext cx="2071212" cy="4098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ID</a:t>
              </a:r>
            </a:p>
          </p:txBody>
        </p:sp>
      </p:grp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2A60A795-825F-43A6-9D07-C80975E5AAEA}"/>
              </a:ext>
            </a:extLst>
          </p:cNvPr>
          <p:cNvCxnSpPr>
            <a:cxnSpLocks/>
          </p:cNvCxnSpPr>
          <p:nvPr/>
        </p:nvCxnSpPr>
        <p:spPr>
          <a:xfrm>
            <a:off x="1072576" y="2842665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35854636-B77C-4116-AA14-C07132EC95F0}"/>
              </a:ext>
            </a:extLst>
          </p:cNvPr>
          <p:cNvCxnSpPr>
            <a:cxnSpLocks/>
          </p:cNvCxnSpPr>
          <p:nvPr/>
        </p:nvCxnSpPr>
        <p:spPr>
          <a:xfrm>
            <a:off x="1072576" y="3530591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87AB406A-1B0E-4EFB-AB9E-F0EE45CB86E2}"/>
              </a:ext>
            </a:extLst>
          </p:cNvPr>
          <p:cNvCxnSpPr>
            <a:cxnSpLocks/>
          </p:cNvCxnSpPr>
          <p:nvPr/>
        </p:nvCxnSpPr>
        <p:spPr>
          <a:xfrm>
            <a:off x="1084441" y="4460935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E527B045-E0BC-4951-BF51-837790E27A8C}"/>
              </a:ext>
            </a:extLst>
          </p:cNvPr>
          <p:cNvCxnSpPr>
            <a:cxnSpLocks/>
          </p:cNvCxnSpPr>
          <p:nvPr/>
        </p:nvCxnSpPr>
        <p:spPr>
          <a:xfrm>
            <a:off x="1122152" y="5078179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099388A-D748-4FD2-8944-3228A8740E70}"/>
              </a:ext>
            </a:extLst>
          </p:cNvPr>
          <p:cNvSpPr txBox="1"/>
          <p:nvPr/>
        </p:nvSpPr>
        <p:spPr>
          <a:xfrm>
            <a:off x="1131578" y="237153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007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3DEEFF27-D160-45B7-AFAD-0C560181FA04}"/>
              </a:ext>
            </a:extLst>
          </p:cNvPr>
          <p:cNvSpPr txBox="1"/>
          <p:nvPr/>
        </p:nvSpPr>
        <p:spPr>
          <a:xfrm>
            <a:off x="1131578" y="2965961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016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EAA41740-E191-4236-9152-DA806BF6C39F}"/>
              </a:ext>
            </a:extLst>
          </p:cNvPr>
          <p:cNvSpPr txBox="1"/>
          <p:nvPr/>
        </p:nvSpPr>
        <p:spPr>
          <a:xfrm>
            <a:off x="1131578" y="378364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015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D09A11C3-0551-4A91-8611-BD57DF7BEA36}"/>
              </a:ext>
            </a:extLst>
          </p:cNvPr>
          <p:cNvSpPr txBox="1"/>
          <p:nvPr/>
        </p:nvSpPr>
        <p:spPr>
          <a:xfrm>
            <a:off x="1122152" y="457945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017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A5917D5-1167-45CB-977F-483380965265}"/>
              </a:ext>
            </a:extLst>
          </p:cNvPr>
          <p:cNvGrpSpPr/>
          <p:nvPr/>
        </p:nvGrpSpPr>
        <p:grpSpPr>
          <a:xfrm>
            <a:off x="910145" y="2137530"/>
            <a:ext cx="10384309" cy="1505530"/>
            <a:chOff x="897628" y="2140178"/>
            <a:chExt cx="10384309" cy="150553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734C320-DDBC-448D-B461-D2CBE6A8D3D5}"/>
                </a:ext>
              </a:extLst>
            </p:cNvPr>
            <p:cNvSpPr/>
            <p:nvPr/>
          </p:nvSpPr>
          <p:spPr>
            <a:xfrm>
              <a:off x="897628" y="2182190"/>
              <a:ext cx="2157309" cy="1422844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>
              <a:extLst>
                <a:ext uri="{FF2B5EF4-FFF2-40B4-BE49-F238E27FC236}">
                  <a16:creationId xmlns:a16="http://schemas.microsoft.com/office/drawing/2014/main" id="{1F15ED5E-CE7A-4F71-AC10-4B9962A5AF2F}"/>
                </a:ext>
              </a:extLst>
            </p:cNvPr>
            <p:cNvSpPr/>
            <p:nvPr/>
          </p:nvSpPr>
          <p:spPr>
            <a:xfrm>
              <a:off x="3959780" y="2140178"/>
              <a:ext cx="4270315" cy="1464855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Retângulo 144">
              <a:extLst>
                <a:ext uri="{FF2B5EF4-FFF2-40B4-BE49-F238E27FC236}">
                  <a16:creationId xmlns:a16="http://schemas.microsoft.com/office/drawing/2014/main" id="{AC3EFF69-8057-4822-9797-DCAC2422E063}"/>
                </a:ext>
              </a:extLst>
            </p:cNvPr>
            <p:cNvSpPr/>
            <p:nvPr/>
          </p:nvSpPr>
          <p:spPr>
            <a:xfrm>
              <a:off x="9117412" y="2180853"/>
              <a:ext cx="2164525" cy="1464855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6CEC6BF8-886F-4FCC-955F-5F8D1C753129}"/>
              </a:ext>
            </a:extLst>
          </p:cNvPr>
          <p:cNvGrpSpPr/>
          <p:nvPr/>
        </p:nvGrpSpPr>
        <p:grpSpPr>
          <a:xfrm>
            <a:off x="897628" y="3586486"/>
            <a:ext cx="10384309" cy="1505530"/>
            <a:chOff x="897628" y="2140178"/>
            <a:chExt cx="10384309" cy="1505530"/>
          </a:xfrm>
        </p:grpSpPr>
        <p:sp>
          <p:nvSpPr>
            <p:cNvPr id="153" name="Retângulo 152">
              <a:extLst>
                <a:ext uri="{FF2B5EF4-FFF2-40B4-BE49-F238E27FC236}">
                  <a16:creationId xmlns:a16="http://schemas.microsoft.com/office/drawing/2014/main" id="{9EF1CE09-BE29-4493-B3F5-61A5FABE1E12}"/>
                </a:ext>
              </a:extLst>
            </p:cNvPr>
            <p:cNvSpPr/>
            <p:nvPr/>
          </p:nvSpPr>
          <p:spPr>
            <a:xfrm>
              <a:off x="897628" y="2182190"/>
              <a:ext cx="2157309" cy="1422844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Retângulo 153">
              <a:extLst>
                <a:ext uri="{FF2B5EF4-FFF2-40B4-BE49-F238E27FC236}">
                  <a16:creationId xmlns:a16="http://schemas.microsoft.com/office/drawing/2014/main" id="{0D12FD49-8731-493F-A08B-F2426054177F}"/>
                </a:ext>
              </a:extLst>
            </p:cNvPr>
            <p:cNvSpPr/>
            <p:nvPr/>
          </p:nvSpPr>
          <p:spPr>
            <a:xfrm>
              <a:off x="3959780" y="2140178"/>
              <a:ext cx="4270315" cy="1464855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Retângulo 154">
              <a:extLst>
                <a:ext uri="{FF2B5EF4-FFF2-40B4-BE49-F238E27FC236}">
                  <a16:creationId xmlns:a16="http://schemas.microsoft.com/office/drawing/2014/main" id="{A8669549-B4AC-4FED-B2B2-3160629D113A}"/>
                </a:ext>
              </a:extLst>
            </p:cNvPr>
            <p:cNvSpPr/>
            <p:nvPr/>
          </p:nvSpPr>
          <p:spPr>
            <a:xfrm>
              <a:off x="9117412" y="2180853"/>
              <a:ext cx="2164525" cy="1464855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875117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room full of furniture&#10;&#10;Description automatically generated">
            <a:extLst>
              <a:ext uri="{FF2B5EF4-FFF2-40B4-BE49-F238E27FC236}">
                <a16:creationId xmlns:a16="http://schemas.microsoft.com/office/drawing/2014/main" id="{1C58C020-64AE-46CF-95E6-B47973EBB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-2027207" y="2617607"/>
            <a:ext cx="9144000" cy="29005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LLD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04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93ABC254-3E2A-4FCB-B4C8-739B104515EC}"/>
              </a:ext>
            </a:extLst>
          </p:cNvPr>
          <p:cNvGrpSpPr/>
          <p:nvPr/>
        </p:nvGrpSpPr>
        <p:grpSpPr>
          <a:xfrm>
            <a:off x="126522" y="3184840"/>
            <a:ext cx="4461463" cy="3602109"/>
            <a:chOff x="126522" y="3184840"/>
            <a:chExt cx="4461463" cy="3602109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421ACF1D-299F-41A0-AC12-211D55575B1F}"/>
                </a:ext>
              </a:extLst>
            </p:cNvPr>
            <p:cNvSpPr txBox="1"/>
            <p:nvPr/>
          </p:nvSpPr>
          <p:spPr>
            <a:xfrm>
              <a:off x="194547" y="5888887"/>
              <a:ext cx="1876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err="1"/>
                <a:t>Sensores</a:t>
              </a:r>
              <a:r>
                <a:rPr lang="en-US" sz="1200"/>
                <a:t> </a:t>
              </a:r>
              <a:r>
                <a:rPr lang="en-US" sz="1200">
                  <a:solidFill>
                    <a:srgbClr val="0070C0"/>
                  </a:solidFill>
                </a:rPr>
                <a:t>DHT11</a:t>
              </a:r>
              <a:r>
                <a:rPr lang="en-US" sz="1200"/>
                <a:t> e </a:t>
              </a:r>
              <a:r>
                <a:rPr lang="en-US" sz="1200">
                  <a:solidFill>
                    <a:srgbClr val="0070C0"/>
                  </a:solidFill>
                </a:rPr>
                <a:t>SHT20 I2C </a:t>
              </a:r>
              <a:r>
                <a:rPr lang="en-US" sz="1200"/>
                <a:t>para a </a:t>
              </a:r>
              <a:r>
                <a:rPr lang="en-US" sz="1200" err="1"/>
                <a:t>captação</a:t>
              </a:r>
              <a:r>
                <a:rPr lang="en-US" sz="1200"/>
                <a:t> de </a:t>
              </a:r>
              <a:r>
                <a:rPr lang="en-US" sz="1200" err="1"/>
                <a:t>temperatura</a:t>
              </a:r>
              <a:r>
                <a:rPr lang="en-US" sz="1200"/>
                <a:t> e </a:t>
              </a:r>
              <a:r>
                <a:rPr lang="en-US" sz="1200" err="1"/>
                <a:t>umidade</a:t>
              </a:r>
              <a:r>
                <a:rPr lang="en-US" sz="1200"/>
                <a:t> da  </a:t>
              </a:r>
              <a:r>
                <a:rPr lang="en-US" sz="1200" err="1"/>
                <a:t>atmosfera</a:t>
              </a:r>
              <a:r>
                <a:rPr lang="en-US" sz="1200"/>
                <a:t> e solo</a:t>
              </a:r>
            </a:p>
          </p:txBody>
        </p:sp>
        <p:cxnSp>
          <p:nvCxnSpPr>
            <p:cNvPr id="1025" name="Conector de Seta Reta 1024">
              <a:extLst>
                <a:ext uri="{FF2B5EF4-FFF2-40B4-BE49-F238E27FC236}">
                  <a16:creationId xmlns:a16="http://schemas.microsoft.com/office/drawing/2014/main" id="{A3834137-334A-4878-814E-8C0560059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8517" y="4333957"/>
              <a:ext cx="5581" cy="261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de Seta Reta 1028">
              <a:extLst>
                <a:ext uri="{FF2B5EF4-FFF2-40B4-BE49-F238E27FC236}">
                  <a16:creationId xmlns:a16="http://schemas.microsoft.com/office/drawing/2014/main" id="{2DD1BCCD-8AFF-48AE-97E8-4062B52E4710}"/>
                </a:ext>
              </a:extLst>
            </p:cNvPr>
            <p:cNvCxnSpPr>
              <a:cxnSpLocks/>
            </p:cNvCxnSpPr>
            <p:nvPr/>
          </p:nvCxnSpPr>
          <p:spPr>
            <a:xfrm>
              <a:off x="3234508" y="4101862"/>
              <a:ext cx="471644" cy="572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C613216F-1CCA-46EC-8C3B-591946BEB320}"/>
                </a:ext>
              </a:extLst>
            </p:cNvPr>
            <p:cNvCxnSpPr/>
            <p:nvPr/>
          </p:nvCxnSpPr>
          <p:spPr>
            <a:xfrm flipV="1">
              <a:off x="2760156" y="5448488"/>
              <a:ext cx="5581" cy="261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F9B71CD-1AEB-4825-81A0-53D4B6667B78}"/>
                </a:ext>
              </a:extLst>
            </p:cNvPr>
            <p:cNvSpPr txBox="1"/>
            <p:nvPr/>
          </p:nvSpPr>
          <p:spPr>
            <a:xfrm>
              <a:off x="1843416" y="6460839"/>
              <a:ext cx="1954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Arduino UNO/ Protoboard</a:t>
              </a:r>
              <a:endParaRPr lang="en-US" sz="1200">
                <a:solidFill>
                  <a:srgbClr val="0070C0"/>
                </a:solidFill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9A90192-4982-4063-987F-578B08FBC56E}"/>
                </a:ext>
              </a:extLst>
            </p:cNvPr>
            <p:cNvSpPr txBox="1"/>
            <p:nvPr/>
          </p:nvSpPr>
          <p:spPr>
            <a:xfrm>
              <a:off x="3617250" y="5074844"/>
              <a:ext cx="934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Roteador</a:t>
              </a:r>
            </a:p>
            <a:p>
              <a:r>
                <a:rPr lang="pt-BR" sz="1200">
                  <a:solidFill>
                    <a:srgbClr val="0070C0"/>
                  </a:solidFill>
                </a:rPr>
                <a:t>WiFi  - 5MB</a:t>
              </a:r>
              <a:endParaRPr lang="en-US" sz="1200">
                <a:solidFill>
                  <a:srgbClr val="0070C0"/>
                </a:solidFill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128D987-1D75-4EA1-A889-6F1530FC8C90}"/>
                </a:ext>
              </a:extLst>
            </p:cNvPr>
            <p:cNvSpPr txBox="1"/>
            <p:nvPr/>
          </p:nvSpPr>
          <p:spPr>
            <a:xfrm>
              <a:off x="262637" y="3747750"/>
              <a:ext cx="1075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Node JS</a:t>
              </a:r>
            </a:p>
            <a:p>
              <a:r>
                <a:rPr lang="pt-BR" sz="1200">
                  <a:solidFill>
                    <a:srgbClr val="0070C0"/>
                  </a:solidFill>
                </a:rPr>
                <a:t>IDE Arduíno</a:t>
              </a:r>
              <a:endParaRPr lang="en-US" sz="1200">
                <a:solidFill>
                  <a:srgbClr val="0070C0"/>
                </a:solidFill>
              </a:endParaRPr>
            </a:p>
          </p:txBody>
        </p:sp>
        <p:pic>
          <p:nvPicPr>
            <p:cNvPr id="1026" name="Picture 2" descr="Como montar o Arduino na protoboard | Arduino e Cia">
              <a:extLst>
                <a:ext uri="{FF2B5EF4-FFF2-40B4-BE49-F238E27FC236}">
                  <a16:creationId xmlns:a16="http://schemas.microsoft.com/office/drawing/2014/main" id="{DF43ECAA-ED3A-44C8-9E22-7976D7795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138" y="5688100"/>
              <a:ext cx="1409025" cy="82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 descr="Uma imagem contendo desenho, computador, relógio&#10;&#10;Descrição gerada automaticamente">
              <a:extLst>
                <a:ext uri="{FF2B5EF4-FFF2-40B4-BE49-F238E27FC236}">
                  <a16:creationId xmlns:a16="http://schemas.microsoft.com/office/drawing/2014/main" id="{4DC5BD77-2750-4206-8444-1A3B4F20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81" y="3586639"/>
              <a:ext cx="783889" cy="783889"/>
            </a:xfrm>
            <a:prstGeom prst="rect">
              <a:avLst/>
            </a:prstGeom>
          </p:spPr>
        </p:pic>
        <p:pic>
          <p:nvPicPr>
            <p:cNvPr id="58" name="Imagem 57" descr="Uma imagem contendo placar, quarto&#10;&#10;Descrição gerada automaticamente">
              <a:extLst>
                <a:ext uri="{FF2B5EF4-FFF2-40B4-BE49-F238E27FC236}">
                  <a16:creationId xmlns:a16="http://schemas.microsoft.com/office/drawing/2014/main" id="{3C1AAE7E-654D-4837-A2CD-3BA91E94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559" y="4391809"/>
              <a:ext cx="726694" cy="72669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038F504-43BD-4E04-A6D4-E8DA3DD639DD}"/>
                </a:ext>
              </a:extLst>
            </p:cNvPr>
            <p:cNvSpPr/>
            <p:nvPr/>
          </p:nvSpPr>
          <p:spPr>
            <a:xfrm>
              <a:off x="126522" y="3184840"/>
              <a:ext cx="4461463" cy="3602109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C561C409-4212-43C1-9BC9-65B96DF549AB}"/>
                </a:ext>
              </a:extLst>
            </p:cNvPr>
            <p:cNvSpPr txBox="1"/>
            <p:nvPr/>
          </p:nvSpPr>
          <p:spPr>
            <a:xfrm>
              <a:off x="1852335" y="3226788"/>
              <a:ext cx="13467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rPr>
                <a:t>Plantação</a:t>
              </a:r>
              <a:endPara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endParaRPr>
            </a:p>
          </p:txBody>
        </p:sp>
        <p:pic>
          <p:nvPicPr>
            <p:cNvPr id="6" name="Picture 2" descr="Vivo logo - PNG e Vetor - Download de Logo">
              <a:extLst>
                <a:ext uri="{FF2B5EF4-FFF2-40B4-BE49-F238E27FC236}">
                  <a16:creationId xmlns:a16="http://schemas.microsoft.com/office/drawing/2014/main" id="{5ED8ED99-E296-488D-AA29-A5D971C91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2731" y="4002267"/>
              <a:ext cx="528064" cy="528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0147752-F923-4EE8-901F-510C0A08C9F4}"/>
                </a:ext>
              </a:extLst>
            </p:cNvPr>
            <p:cNvSpPr txBox="1"/>
            <p:nvPr/>
          </p:nvSpPr>
          <p:spPr>
            <a:xfrm>
              <a:off x="3020501" y="3702791"/>
              <a:ext cx="8335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Notebook</a:t>
              </a:r>
              <a:endParaRPr lang="en-US" sz="1200">
                <a:solidFill>
                  <a:srgbClr val="0070C0"/>
                </a:solidFill>
              </a:endParaRP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B75C8D2E-5439-4B41-98DE-15C7318C07D8}"/>
                </a:ext>
              </a:extLst>
            </p:cNvPr>
            <p:cNvSpPr txBox="1"/>
            <p:nvPr/>
          </p:nvSpPr>
          <p:spPr>
            <a:xfrm>
              <a:off x="226491" y="4502588"/>
              <a:ext cx="17140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Lenovo Ultrafino i5 </a:t>
              </a:r>
              <a:r>
                <a:rPr lang="en-US" sz="1200">
                  <a:solidFill>
                    <a:srgbClr val="0070C0"/>
                  </a:solidFill>
                </a:rPr>
                <a:t>81S90005BR - Intel Core i5-8265U</a:t>
              </a:r>
              <a:endParaRPr lang="pt-BR" sz="1200">
                <a:solidFill>
                  <a:srgbClr val="0070C0"/>
                </a:solidFill>
              </a:endParaRPr>
            </a:p>
            <a:p>
              <a:r>
                <a:rPr lang="en-US" sz="1200">
                  <a:solidFill>
                    <a:srgbClr val="0070C0"/>
                  </a:solidFill>
                </a:rPr>
                <a:t>Windows 10</a:t>
              </a:r>
              <a:endParaRPr lang="pt-BR" sz="1200">
                <a:solidFill>
                  <a:srgbClr val="0070C0"/>
                </a:solidFill>
              </a:endParaRPr>
            </a:p>
            <a:p>
              <a:r>
                <a:rPr lang="pt-BR" sz="1200">
                  <a:solidFill>
                    <a:srgbClr val="0070C0"/>
                  </a:solidFill>
                </a:rPr>
                <a:t>8GB de RAM</a:t>
              </a:r>
            </a:p>
            <a:p>
              <a:r>
                <a:rPr lang="pt-BR" sz="1200">
                  <a:solidFill>
                    <a:srgbClr val="0070C0"/>
                  </a:solidFill>
                </a:rPr>
                <a:t>1TB de armazenamento</a:t>
              </a:r>
            </a:p>
          </p:txBody>
        </p:sp>
        <p:sp>
          <p:nvSpPr>
            <p:cNvPr id="66" name="TextBox 69">
              <a:extLst>
                <a:ext uri="{FF2B5EF4-FFF2-40B4-BE49-F238E27FC236}">
                  <a16:creationId xmlns:a16="http://schemas.microsoft.com/office/drawing/2014/main" id="{A6696DF4-AD6B-4A3D-85F3-260323630288}"/>
                </a:ext>
              </a:extLst>
            </p:cNvPr>
            <p:cNvSpPr txBox="1"/>
            <p:nvPr/>
          </p:nvSpPr>
          <p:spPr>
            <a:xfrm>
              <a:off x="1878120" y="5193007"/>
              <a:ext cx="1747863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latin typeface="Arial"/>
                  <a:cs typeface="Calibri"/>
                </a:rPr>
                <a:t>    </a:t>
              </a:r>
              <a:r>
                <a:rPr lang="en-US" sz="1200">
                  <a:solidFill>
                    <a:srgbClr val="0070C0"/>
                  </a:solidFill>
                  <a:latin typeface="+mj-lt"/>
                  <a:cs typeface="Calibri"/>
                </a:rPr>
                <a:t>Shield CC3000 KEYES</a:t>
              </a:r>
            </a:p>
          </p:txBody>
        </p:sp>
        <p:pic>
          <p:nvPicPr>
            <p:cNvPr id="67" name="Picture 2" descr="Conecte o seu Arduino na rede wireless com o Wifi Shield CC3000 ...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299" y="4701080"/>
              <a:ext cx="688060" cy="56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uy DHT11 Digital Relative Humidity and Temperature sensor Modul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5205" y="6147932"/>
              <a:ext cx="555052" cy="555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HT20 I2C Temperature &amp; Humidity Sensor (Waterproof Probe) - RobotSho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386" y="5764676"/>
              <a:ext cx="462200" cy="4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9B267CF2-8A6B-411B-B2B0-2F6985CA6384}"/>
                </a:ext>
              </a:extLst>
            </p:cNvPr>
            <p:cNvSpPr txBox="1"/>
            <p:nvPr/>
          </p:nvSpPr>
          <p:spPr>
            <a:xfrm>
              <a:off x="150274" y="3205487"/>
              <a:ext cx="14763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rPr>
                <a:t>1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FFF8E0C-5562-417A-AAAA-B6D704A0CD09}"/>
              </a:ext>
            </a:extLst>
          </p:cNvPr>
          <p:cNvGrpSpPr/>
          <p:nvPr/>
        </p:nvGrpSpPr>
        <p:grpSpPr>
          <a:xfrm>
            <a:off x="104476" y="7937"/>
            <a:ext cx="7011127" cy="3474550"/>
            <a:chOff x="104476" y="7937"/>
            <a:chExt cx="7011127" cy="3474550"/>
          </a:xfrm>
        </p:grpSpPr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3FCFB609-1656-4979-A08B-52DD0E14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370" y="2457942"/>
              <a:ext cx="480409" cy="480409"/>
            </a:xfrm>
            <a:prstGeom prst="rect">
              <a:avLst/>
            </a:prstGeom>
          </p:spPr>
        </p:pic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1062BAAC-07B9-4C28-8B23-215024EEBE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4962" y="2099605"/>
              <a:ext cx="717118" cy="42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1062BAAC-07B9-4C28-8B23-215024EEBE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0998" y="2938351"/>
              <a:ext cx="924605" cy="544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B5557559-C585-4D6A-903F-259CF33B4527}"/>
                </a:ext>
              </a:extLst>
            </p:cNvPr>
            <p:cNvGrpSpPr/>
            <p:nvPr/>
          </p:nvGrpSpPr>
          <p:grpSpPr>
            <a:xfrm>
              <a:off x="104476" y="7937"/>
              <a:ext cx="4560887" cy="2990466"/>
              <a:chOff x="104476" y="7937"/>
              <a:chExt cx="4560887" cy="2990466"/>
            </a:xfrm>
          </p:grpSpPr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C8062EC1-04AA-4EB6-A13F-BCAC2C2B9B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26286" y="1436206"/>
                <a:ext cx="428157" cy="278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52CCDDBB-8D2B-4018-B5F8-9C73189CB4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07194" y="2187634"/>
                <a:ext cx="367794" cy="184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47DB545-BA57-4E97-BDA7-AE1F040DE6E7}"/>
                  </a:ext>
                </a:extLst>
              </p:cNvPr>
              <p:cNvSpPr txBox="1"/>
              <p:nvPr/>
            </p:nvSpPr>
            <p:spPr>
              <a:xfrm>
                <a:off x="2812085" y="272706"/>
                <a:ext cx="185327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As informações compiladas são acessadas pelo cliente, permitindo assim sua tomada de decisão.</a:t>
                </a:r>
                <a:endParaRPr lang="en-US" sz="1200"/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A126DA0B-30BD-485C-9539-697C061BA2B3}"/>
                  </a:ext>
                </a:extLst>
              </p:cNvPr>
              <p:cNvSpPr txBox="1"/>
              <p:nvPr/>
            </p:nvSpPr>
            <p:spPr>
              <a:xfrm>
                <a:off x="2132839" y="2672102"/>
                <a:ext cx="8335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Notebook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6CEAE43-2EA5-4499-BF58-0FBA784454F4}"/>
                  </a:ext>
                </a:extLst>
              </p:cNvPr>
              <p:cNvSpPr txBox="1"/>
              <p:nvPr/>
            </p:nvSpPr>
            <p:spPr>
              <a:xfrm>
                <a:off x="256997" y="540477"/>
                <a:ext cx="1437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Celular (3G, 4G, 5G)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Android 7+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IOS 11+</a:t>
                </a:r>
              </a:p>
            </p:txBody>
          </p: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76C572E9-85A4-45C1-9ED0-1764B0A991CD}"/>
                  </a:ext>
                </a:extLst>
              </p:cNvPr>
              <p:cNvSpPr txBox="1"/>
              <p:nvPr/>
            </p:nvSpPr>
            <p:spPr>
              <a:xfrm>
                <a:off x="3525163" y="2177138"/>
                <a:ext cx="946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Roteador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WiFi – 5MB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6" name="Imagem 45" descr="Uma imagem contendo desenho, computador, relógio&#10;&#10;Descrição gerada automaticamente">
                <a:extLst>
                  <a:ext uri="{FF2B5EF4-FFF2-40B4-BE49-F238E27FC236}">
                    <a16:creationId xmlns:a16="http://schemas.microsoft.com/office/drawing/2014/main" id="{CA724506-9E4F-4A2F-8733-F7CEAF35B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9406" y="1893863"/>
                <a:ext cx="783889" cy="783889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B18936AB-F172-4727-B2A3-52A4112DA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6786" y="2572771"/>
                <a:ext cx="248721" cy="248721"/>
              </a:xfrm>
              <a:prstGeom prst="rect">
                <a:avLst/>
              </a:prstGeom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4DCA0AB4-AF0B-4292-AB8B-7EBE6E08A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2195" y="2164387"/>
                <a:ext cx="336257" cy="336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941D5D07-6096-4E15-993E-0ED2B5E243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9638" y="1823185"/>
                <a:ext cx="277508" cy="27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65D60696-07EF-4F21-96C6-11403DCDE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5572" y="701258"/>
                <a:ext cx="214662" cy="255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DC7F7996-4902-4B8C-A0FD-9C145D3EEA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8879" y="1065878"/>
                <a:ext cx="277509" cy="3257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Imagem 17" descr="Uma imagem contendo relógio, quarto&#10;&#10;Descrição gerada automaticamente">
                <a:extLst>
                  <a:ext uri="{FF2B5EF4-FFF2-40B4-BE49-F238E27FC236}">
                    <a16:creationId xmlns:a16="http://schemas.microsoft.com/office/drawing/2014/main" id="{8344A044-6132-408C-B9AB-5E68984F3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4987" y="736639"/>
                <a:ext cx="722996" cy="722996"/>
              </a:xfrm>
              <a:prstGeom prst="rect">
                <a:avLst/>
              </a:prstGeom>
            </p:spPr>
          </p:pic>
          <p:pic>
            <p:nvPicPr>
              <p:cNvPr id="29" name="Imagem 28" descr="Uma imagem contendo placar, quarto&#10;&#10;Descrição gerada automaticamente">
                <a:extLst>
                  <a:ext uri="{FF2B5EF4-FFF2-40B4-BE49-F238E27FC236}">
                    <a16:creationId xmlns:a16="http://schemas.microsoft.com/office/drawing/2014/main" id="{59478B69-1E2D-46C1-B7B4-8248D74E5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4386" y="1503504"/>
                <a:ext cx="726694" cy="726694"/>
              </a:xfrm>
              <a:prstGeom prst="rect">
                <a:avLst/>
              </a:prstGeom>
            </p:spPr>
          </p:pic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64189642-69FC-4630-88AD-3AE92307A156}"/>
                  </a:ext>
                </a:extLst>
              </p:cNvPr>
              <p:cNvSpPr/>
              <p:nvPr/>
            </p:nvSpPr>
            <p:spPr>
              <a:xfrm>
                <a:off x="112170" y="49195"/>
                <a:ext cx="4475816" cy="2949208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5861A77F-8CA8-4F48-90C9-B9B1D80DD8F1}"/>
                  </a:ext>
                </a:extLst>
              </p:cNvPr>
              <p:cNvSpPr txBox="1"/>
              <p:nvPr/>
            </p:nvSpPr>
            <p:spPr>
              <a:xfrm>
                <a:off x="1173007" y="47621"/>
                <a:ext cx="21866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Escritório do Cliente Plantação </a:t>
                </a:r>
                <a:endParaRPr lang="en-US" sz="120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endParaRPr>
              </a:p>
            </p:txBody>
          </p:sp>
          <p:pic>
            <p:nvPicPr>
              <p:cNvPr id="61" name="Picture 2" descr="Vivo logo - PNG e Vetor - Download de Logo">
                <a:extLst>
                  <a:ext uri="{FF2B5EF4-FFF2-40B4-BE49-F238E27FC236}">
                    <a16:creationId xmlns:a16="http://schemas.microsoft.com/office/drawing/2014/main" id="{40D3D57F-9515-4FD0-B285-5CBD1DDCAF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7437" y="1152654"/>
                <a:ext cx="528064" cy="528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5B448FBB-7FAD-4CEE-81FB-08A2337C7E30}"/>
                  </a:ext>
                </a:extLst>
              </p:cNvPr>
              <p:cNvSpPr txBox="1"/>
              <p:nvPr/>
            </p:nvSpPr>
            <p:spPr>
              <a:xfrm>
                <a:off x="143147" y="1689776"/>
                <a:ext cx="17140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Lenovo Ultrafino i5 </a:t>
                </a:r>
                <a:r>
                  <a:rPr lang="en-US" sz="1200">
                    <a:solidFill>
                      <a:srgbClr val="0070C0"/>
                    </a:solidFill>
                  </a:rPr>
                  <a:t>81S90005BR - Intel Core i5-8265U</a:t>
                </a:r>
                <a:endParaRPr lang="pt-BR" sz="1200">
                  <a:solidFill>
                    <a:srgbClr val="0070C0"/>
                  </a:solidFill>
                </a:endParaRPr>
              </a:p>
              <a:p>
                <a:r>
                  <a:rPr lang="en-US" sz="1200">
                    <a:solidFill>
                      <a:srgbClr val="0070C0"/>
                    </a:solidFill>
                  </a:rPr>
                  <a:t>Windows 10</a:t>
                </a:r>
                <a:endParaRPr lang="pt-BR" sz="1200">
                  <a:solidFill>
                    <a:srgbClr val="0070C0"/>
                  </a:solidFill>
                </a:endParaRP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8GB de RAM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1TB de armazenamento</a:t>
                </a:r>
              </a:p>
            </p:txBody>
          </p:sp>
          <p:sp>
            <p:nvSpPr>
              <p:cNvPr id="100" name="CaixaDeTexto 99">
                <a:extLst>
                  <a:ext uri="{FF2B5EF4-FFF2-40B4-BE49-F238E27FC236}">
                    <a16:creationId xmlns:a16="http://schemas.microsoft.com/office/drawing/2014/main" id="{9B267CF2-8A6B-411B-B2B0-2F6985CA6384}"/>
                  </a:ext>
                </a:extLst>
              </p:cNvPr>
              <p:cNvSpPr txBox="1"/>
              <p:nvPr/>
            </p:nvSpPr>
            <p:spPr>
              <a:xfrm>
                <a:off x="104476" y="155180"/>
                <a:ext cx="1476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115" name="AutoShape 10" descr="https://image.flaticon.com/icons/svg/1822/1822899.svg"/>
              <p:cNvSpPr>
                <a:spLocks noChangeAspect="1" noChangeArrowheads="1"/>
              </p:cNvSpPr>
              <p:nvPr/>
            </p:nvSpPr>
            <p:spPr bwMode="auto">
              <a:xfrm>
                <a:off x="307975" y="7937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D372713-C599-41AA-93F0-AE772CCF6B62}"/>
              </a:ext>
            </a:extLst>
          </p:cNvPr>
          <p:cNvGrpSpPr/>
          <p:nvPr/>
        </p:nvGrpSpPr>
        <p:grpSpPr>
          <a:xfrm>
            <a:off x="7305939" y="74748"/>
            <a:ext cx="4475816" cy="3379707"/>
            <a:chOff x="7305939" y="74748"/>
            <a:chExt cx="4475816" cy="3379707"/>
          </a:xfrm>
        </p:grpSpPr>
        <p:cxnSp>
          <p:nvCxnSpPr>
            <p:cNvPr id="112" name="Conector de Seta Reta 111"/>
            <p:cNvCxnSpPr/>
            <p:nvPr/>
          </p:nvCxnSpPr>
          <p:spPr>
            <a:xfrm flipV="1">
              <a:off x="11155238" y="2712732"/>
              <a:ext cx="0" cy="741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697D5FD8-79A4-45D4-A477-14F52D17765E}"/>
                </a:ext>
              </a:extLst>
            </p:cNvPr>
            <p:cNvGrpSpPr/>
            <p:nvPr/>
          </p:nvGrpSpPr>
          <p:grpSpPr>
            <a:xfrm>
              <a:off x="7305939" y="74748"/>
              <a:ext cx="4475816" cy="2949208"/>
              <a:chOff x="7305939" y="74748"/>
              <a:chExt cx="4475816" cy="2949208"/>
            </a:xfrm>
          </p:grpSpPr>
          <p:cxnSp>
            <p:nvCxnSpPr>
              <p:cNvPr id="72" name="Conector de Seta Reta 71">
                <a:extLst>
                  <a:ext uri="{FF2B5EF4-FFF2-40B4-BE49-F238E27FC236}">
                    <a16:creationId xmlns:a16="http://schemas.microsoft.com/office/drawing/2014/main" id="{C8062EC1-04AA-4EB6-A13F-BCAC2C2B9B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20055" y="1461759"/>
                <a:ext cx="428157" cy="278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>
                <a:extLst>
                  <a:ext uri="{FF2B5EF4-FFF2-40B4-BE49-F238E27FC236}">
                    <a16:creationId xmlns:a16="http://schemas.microsoft.com/office/drawing/2014/main" id="{52CCDDBB-8D2B-4018-B5F8-9C73189CB4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27078" y="2070231"/>
                <a:ext cx="491854" cy="32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D47DB545-BA57-4E97-BDA7-AE1F040DE6E7}"/>
                  </a:ext>
                </a:extLst>
              </p:cNvPr>
              <p:cNvSpPr txBox="1"/>
              <p:nvPr/>
            </p:nvSpPr>
            <p:spPr>
              <a:xfrm>
                <a:off x="7479089" y="521775"/>
                <a:ext cx="185327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err="1"/>
                  <a:t>Os</a:t>
                </a:r>
                <a:r>
                  <a:rPr lang="en-US" sz="1200"/>
                  <a:t> dados do hardware </a:t>
                </a:r>
                <a:r>
                  <a:rPr lang="en-US" sz="1200" err="1"/>
                  <a:t>são</a:t>
                </a:r>
                <a:r>
                  <a:rPr lang="en-US" sz="1200"/>
                  <a:t> </a:t>
                </a:r>
                <a:r>
                  <a:rPr lang="en-US" sz="1200" err="1"/>
                  <a:t>coletados</a:t>
                </a:r>
                <a:r>
                  <a:rPr lang="en-US" sz="1200"/>
                  <a:t>, </a:t>
                </a:r>
                <a:r>
                  <a:rPr lang="en-US" sz="1200" err="1"/>
                  <a:t>armazenados</a:t>
                </a:r>
                <a:r>
                  <a:rPr lang="en-US" sz="1200"/>
                  <a:t>, </a:t>
                </a:r>
                <a:r>
                  <a:rPr lang="en-US" sz="1200" err="1"/>
                  <a:t>analisados</a:t>
                </a:r>
                <a:r>
                  <a:rPr lang="en-US" sz="1200"/>
                  <a:t> e </a:t>
                </a:r>
                <a:r>
                  <a:rPr lang="en-US" sz="1200" err="1"/>
                  <a:t>expostos</a:t>
                </a:r>
                <a:r>
                  <a:rPr lang="en-US" sz="1200"/>
                  <a:t> </a:t>
                </a:r>
                <a:r>
                  <a:rPr lang="en-US" sz="1200" err="1"/>
                  <a:t>em</a:t>
                </a:r>
                <a:r>
                  <a:rPr lang="en-US" sz="1200"/>
                  <a:t> </a:t>
                </a:r>
                <a:r>
                  <a:rPr lang="en-US" sz="1200" err="1"/>
                  <a:t>gráficos</a:t>
                </a:r>
                <a:r>
                  <a:rPr lang="en-US" sz="1200"/>
                  <a:t> para o </a:t>
                </a:r>
                <a:r>
                  <a:rPr lang="en-US" sz="1200" err="1"/>
                  <a:t>auxílio</a:t>
                </a:r>
                <a:r>
                  <a:rPr lang="en-US" sz="1200"/>
                  <a:t> do </a:t>
                </a:r>
                <a:r>
                  <a:rPr lang="en-US" sz="1200" err="1"/>
                  <a:t>analista</a:t>
                </a:r>
                <a:r>
                  <a:rPr lang="en-US" sz="1200"/>
                  <a:t> </a:t>
                </a:r>
                <a:r>
                  <a:rPr lang="en-US" sz="1200" err="1"/>
                  <a:t>responsável</a:t>
                </a:r>
                <a:endParaRPr lang="en-US" sz="1200"/>
              </a:p>
            </p:txBody>
          </p: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A126DA0B-30BD-485C-9539-697C061BA2B3}"/>
                  </a:ext>
                </a:extLst>
              </p:cNvPr>
              <p:cNvSpPr txBox="1"/>
              <p:nvPr/>
            </p:nvSpPr>
            <p:spPr>
              <a:xfrm>
                <a:off x="9347378" y="2311968"/>
                <a:ext cx="8335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Notebook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76C572E9-85A4-45C1-9ED0-1764B0A991CD}"/>
                  </a:ext>
                </a:extLst>
              </p:cNvPr>
              <p:cNvSpPr txBox="1"/>
              <p:nvPr/>
            </p:nvSpPr>
            <p:spPr>
              <a:xfrm>
                <a:off x="10718932" y="2202691"/>
                <a:ext cx="946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Roteador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WiFi – 5MB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pic>
            <p:nvPicPr>
              <p:cNvPr id="78" name="Imagem 77" descr="Uma imagem contendo desenho, computador, relógio&#10;&#10;Descrição gerada automaticamente">
                <a:extLst>
                  <a:ext uri="{FF2B5EF4-FFF2-40B4-BE49-F238E27FC236}">
                    <a16:creationId xmlns:a16="http://schemas.microsoft.com/office/drawing/2014/main" id="{CA724506-9E4F-4A2F-8733-F7CEAF35B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7378" y="1679725"/>
                <a:ext cx="783889" cy="783889"/>
              </a:xfrm>
              <a:prstGeom prst="rect">
                <a:avLst/>
              </a:prstGeom>
            </p:spPr>
          </p:pic>
          <p:pic>
            <p:nvPicPr>
              <p:cNvPr id="85" name="Imagem 84" descr="Uma imagem contendo placar, quarto&#10;&#10;Descrição gerada automaticamente">
                <a:extLst>
                  <a:ext uri="{FF2B5EF4-FFF2-40B4-BE49-F238E27FC236}">
                    <a16:creationId xmlns:a16="http://schemas.microsoft.com/office/drawing/2014/main" id="{59478B69-1E2D-46C1-B7B4-8248D74E5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8155" y="1529057"/>
                <a:ext cx="726694" cy="726694"/>
              </a:xfrm>
              <a:prstGeom prst="rect">
                <a:avLst/>
              </a:prstGeom>
            </p:spPr>
          </p:pic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64189642-69FC-4630-88AD-3AE92307A156}"/>
                  </a:ext>
                </a:extLst>
              </p:cNvPr>
              <p:cNvSpPr/>
              <p:nvPr/>
            </p:nvSpPr>
            <p:spPr>
              <a:xfrm>
                <a:off x="7305939" y="74748"/>
                <a:ext cx="4475816" cy="2949208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5861A77F-8CA8-4F48-90C9-B9B1D80DD8F1}"/>
                  </a:ext>
                </a:extLst>
              </p:cNvPr>
              <p:cNvSpPr txBox="1"/>
              <p:nvPr/>
            </p:nvSpPr>
            <p:spPr>
              <a:xfrm>
                <a:off x="7925509" y="116279"/>
                <a:ext cx="32892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Escritório do SixMinds monitoramento máquinas</a:t>
                </a:r>
                <a:endParaRPr lang="en-US" sz="120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endParaRPr>
              </a:p>
            </p:txBody>
          </p:sp>
          <p:pic>
            <p:nvPicPr>
              <p:cNvPr id="88" name="Picture 2" descr="Vivo logo - PNG e Vetor - Download de Logo">
                <a:extLst>
                  <a:ext uri="{FF2B5EF4-FFF2-40B4-BE49-F238E27FC236}">
                    <a16:creationId xmlns:a16="http://schemas.microsoft.com/office/drawing/2014/main" id="{40D3D57F-9515-4FD0-B285-5CBD1DDCAF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1206" y="1178207"/>
                <a:ext cx="528064" cy="528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9B267CF2-8A6B-411B-B2B0-2F6985CA6384}"/>
                  </a:ext>
                </a:extLst>
              </p:cNvPr>
              <p:cNvSpPr txBox="1"/>
              <p:nvPr/>
            </p:nvSpPr>
            <p:spPr>
              <a:xfrm>
                <a:off x="7365278" y="146148"/>
                <a:ext cx="1476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4</a:t>
                </a:r>
              </a:p>
            </p:txBody>
          </p:sp>
          <p:pic>
            <p:nvPicPr>
              <p:cNvPr id="138" name="Imagem 137"/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100000" l="0" r="100000">
                            <a14:foregroundMark x1="40000" y1="64000" x2="40000" y2="64000"/>
                            <a14:foregroundMark x1="56000" y1="37333" x2="56000" y2="37333"/>
                            <a14:foregroundMark x1="81333" y1="59333" x2="81333" y2="59333"/>
                            <a14:foregroundMark x1="56000" y1="70667" x2="56000" y2="70667"/>
                            <a14:foregroundMark x1="48667" y1="82667" x2="48667" y2="82667"/>
                            <a14:foregroundMark x1="66000" y1="92667" x2="66000" y2="92667"/>
                            <a14:foregroundMark x1="79333" y1="93333" x2="79333" y2="9333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57371" y="1876911"/>
                <a:ext cx="586622" cy="586622"/>
              </a:xfrm>
              <a:prstGeom prst="rect">
                <a:avLst/>
              </a:prstGeom>
            </p:spPr>
          </p:pic>
          <p:pic>
            <p:nvPicPr>
              <p:cNvPr id="127" name="Imagem 126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0" b="100000" l="0" r="99805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86818" y="1826948"/>
                <a:ext cx="721371" cy="721371"/>
              </a:xfrm>
              <a:prstGeom prst="rect">
                <a:avLst/>
              </a:prstGeom>
            </p:spPr>
          </p:pic>
          <p:cxnSp>
            <p:nvCxnSpPr>
              <p:cNvPr id="142" name="Conector de Seta Reta 141">
                <a:extLst>
                  <a:ext uri="{FF2B5EF4-FFF2-40B4-BE49-F238E27FC236}">
                    <a16:creationId xmlns:a16="http://schemas.microsoft.com/office/drawing/2014/main" id="{52CCDDBB-8D2B-4018-B5F8-9C73189CB4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62766" y="2071669"/>
                <a:ext cx="44996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76C572E9-85A4-45C1-9ED0-1764B0A991CD}"/>
                  </a:ext>
                </a:extLst>
              </p:cNvPr>
              <p:cNvSpPr txBox="1"/>
              <p:nvPr/>
            </p:nvSpPr>
            <p:spPr>
              <a:xfrm>
                <a:off x="7501296" y="2521153"/>
                <a:ext cx="1340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err="1">
                    <a:solidFill>
                      <a:srgbClr val="0070C0"/>
                    </a:solidFill>
                  </a:rPr>
                  <a:t>Aplicação</a:t>
                </a:r>
                <a:r>
                  <a:rPr lang="en-US" sz="1200">
                    <a:solidFill>
                      <a:srgbClr val="0070C0"/>
                    </a:solidFill>
                  </a:rPr>
                  <a:t> desktop</a:t>
                </a:r>
              </a:p>
            </p:txBody>
          </p:sp>
          <p:sp>
            <p:nvSpPr>
              <p:cNvPr id="152" name="CaixaDeTexto 151">
                <a:extLst>
                  <a:ext uri="{FF2B5EF4-FFF2-40B4-BE49-F238E27FC236}">
                    <a16:creationId xmlns:a16="http://schemas.microsoft.com/office/drawing/2014/main" id="{A126DA0B-30BD-485C-9539-697C061BA2B3}"/>
                  </a:ext>
                </a:extLst>
              </p:cNvPr>
              <p:cNvSpPr txBox="1"/>
              <p:nvPr/>
            </p:nvSpPr>
            <p:spPr>
              <a:xfrm>
                <a:off x="9244208" y="1345008"/>
                <a:ext cx="8335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Notebook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53" name="Imagem 152" descr="Uma imagem contendo desenho, computador, relógio&#10;&#10;Descrição gerada automaticamente">
                <a:extLst>
                  <a:ext uri="{FF2B5EF4-FFF2-40B4-BE49-F238E27FC236}">
                    <a16:creationId xmlns:a16="http://schemas.microsoft.com/office/drawing/2014/main" id="{CA724506-9E4F-4A2F-8733-F7CEAF35B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435" y="699619"/>
                <a:ext cx="783889" cy="783889"/>
              </a:xfrm>
              <a:prstGeom prst="rect">
                <a:avLst/>
              </a:prstGeom>
            </p:spPr>
          </p:pic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76C572E9-85A4-45C1-9ED0-1764B0A991CD}"/>
                  </a:ext>
                </a:extLst>
              </p:cNvPr>
              <p:cNvSpPr txBox="1"/>
              <p:nvPr/>
            </p:nvSpPr>
            <p:spPr>
              <a:xfrm>
                <a:off x="8996699" y="523393"/>
                <a:ext cx="1340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err="1">
                    <a:solidFill>
                      <a:srgbClr val="0070C0"/>
                    </a:solidFill>
                  </a:rPr>
                  <a:t>Gerente</a:t>
                </a:r>
                <a:endParaRPr lang="en-US" sz="1200" b="1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167079E-6065-41C7-8B49-35701365A0CD}"/>
              </a:ext>
            </a:extLst>
          </p:cNvPr>
          <p:cNvGrpSpPr/>
          <p:nvPr/>
        </p:nvGrpSpPr>
        <p:grpSpPr>
          <a:xfrm>
            <a:off x="4679457" y="3177000"/>
            <a:ext cx="7306988" cy="3602109"/>
            <a:chOff x="4679457" y="3177000"/>
            <a:chExt cx="7306988" cy="3602109"/>
          </a:xfrm>
        </p:grpSpPr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04E643D9-5B4D-4384-AAD0-83AA5F1E4DA8}"/>
                </a:ext>
              </a:extLst>
            </p:cNvPr>
            <p:cNvCxnSpPr>
              <a:cxnSpLocks/>
            </p:cNvCxnSpPr>
            <p:nvPr/>
          </p:nvCxnSpPr>
          <p:spPr>
            <a:xfrm>
              <a:off x="4679457" y="4978054"/>
              <a:ext cx="8298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10E399A8-2633-4AF5-BE79-4B3BE0354273}"/>
                </a:ext>
              </a:extLst>
            </p:cNvPr>
            <p:cNvCxnSpPr/>
            <p:nvPr/>
          </p:nvCxnSpPr>
          <p:spPr>
            <a:xfrm>
              <a:off x="6243129" y="4964678"/>
              <a:ext cx="695771" cy="13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1F0937FC-6CED-4D6F-8478-51E011B6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01" y="4673924"/>
              <a:ext cx="480409" cy="480409"/>
            </a:xfrm>
            <a:prstGeom prst="rect">
              <a:avLst/>
            </a:prstGeom>
          </p:spPr>
        </p:pic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E5D16F42-D9EF-4A34-B948-E35FD3854B2E}"/>
                </a:ext>
              </a:extLst>
            </p:cNvPr>
            <p:cNvGrpSpPr/>
            <p:nvPr/>
          </p:nvGrpSpPr>
          <p:grpSpPr>
            <a:xfrm>
              <a:off x="7251667" y="3177000"/>
              <a:ext cx="4734778" cy="3602109"/>
              <a:chOff x="7251667" y="3177000"/>
              <a:chExt cx="4734778" cy="3602109"/>
            </a:xfrm>
          </p:grpSpPr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FF88693E-829D-4EE2-8918-28FDDE19804C}"/>
                  </a:ext>
                </a:extLst>
              </p:cNvPr>
              <p:cNvSpPr txBox="1"/>
              <p:nvPr/>
            </p:nvSpPr>
            <p:spPr>
              <a:xfrm>
                <a:off x="7251667" y="5489866"/>
                <a:ext cx="17099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As informações coletadas são armazenadas na nuvem.</a:t>
                </a:r>
                <a:endParaRPr lang="en-US" sz="1200"/>
              </a:p>
            </p:txBody>
          </p:sp>
          <p:cxnSp>
            <p:nvCxnSpPr>
              <p:cNvPr id="3" name="Conector de Seta Reta 2">
                <a:extLst>
                  <a:ext uri="{FF2B5EF4-FFF2-40B4-BE49-F238E27FC236}">
                    <a16:creationId xmlns:a16="http://schemas.microsoft.com/office/drawing/2014/main" id="{E530738E-06BC-4693-835A-4EC824A55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1916" y="5028241"/>
                <a:ext cx="484932" cy="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087F439-9382-46AB-BE60-A84E5C0562A4}"/>
                  </a:ext>
                </a:extLst>
              </p:cNvPr>
              <p:cNvSpPr txBox="1"/>
              <p:nvPr/>
            </p:nvSpPr>
            <p:spPr>
              <a:xfrm>
                <a:off x="10505234" y="5675739"/>
                <a:ext cx="14219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As informações armazenadas são compiladas em um banco de dados.</a:t>
                </a:r>
                <a:endParaRPr lang="en-US" sz="1200"/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4E18087-8B4C-4F68-87AD-19DD2DB42EBB}"/>
                  </a:ext>
                </a:extLst>
              </p:cNvPr>
              <p:cNvSpPr txBox="1"/>
              <p:nvPr/>
            </p:nvSpPr>
            <p:spPr>
              <a:xfrm>
                <a:off x="9010732" y="3623991"/>
                <a:ext cx="15770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Servidor HP Enterprise </a:t>
                </a:r>
                <a:r>
                  <a:rPr lang="pt-BR" sz="1200" err="1">
                    <a:solidFill>
                      <a:srgbClr val="0070C0"/>
                    </a:solidFill>
                  </a:rPr>
                  <a:t>Gen</a:t>
                </a:r>
                <a:r>
                  <a:rPr lang="pt-BR" sz="1200">
                    <a:solidFill>
                      <a:srgbClr val="0070C0"/>
                    </a:solidFill>
                  </a:rPr>
                  <a:t> 10 16GB</a:t>
                </a:r>
              </a:p>
            </p:txBody>
          </p: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F8014528-5CAE-4418-976D-6B434F285963}"/>
                  </a:ext>
                </a:extLst>
              </p:cNvPr>
              <p:cNvCxnSpPr/>
              <p:nvPr/>
            </p:nvCxnSpPr>
            <p:spPr>
              <a:xfrm>
                <a:off x="10250660" y="5004842"/>
                <a:ext cx="3970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82ACB0D1-5E5B-4500-AFDD-BC1126FA82D7}"/>
                  </a:ext>
                </a:extLst>
              </p:cNvPr>
              <p:cNvSpPr txBox="1"/>
              <p:nvPr/>
            </p:nvSpPr>
            <p:spPr>
              <a:xfrm>
                <a:off x="10847038" y="5243910"/>
                <a:ext cx="11394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Banco de Dados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042" name="Picture 18" descr="Microsoft azure logo png 5 » PNG Image">
                <a:extLst>
                  <a:ext uri="{FF2B5EF4-FFF2-40B4-BE49-F238E27FC236}">
                    <a16:creationId xmlns:a16="http://schemas.microsoft.com/office/drawing/2014/main" id="{5E38A8C1-F1AD-457E-9FA2-336F621D50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3781" y="3968826"/>
                <a:ext cx="1061230" cy="80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Imagem 38">
                <a:extLst>
                  <a:ext uri="{FF2B5EF4-FFF2-40B4-BE49-F238E27FC236}">
                    <a16:creationId xmlns:a16="http://schemas.microsoft.com/office/drawing/2014/main" id="{88AF305E-8561-4535-BD54-D62B33057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0370" y="4070432"/>
                <a:ext cx="1359653" cy="1372432"/>
              </a:xfrm>
              <a:prstGeom prst="rect">
                <a:avLst/>
              </a:prstGeom>
            </p:spPr>
          </p:pic>
          <p:pic>
            <p:nvPicPr>
              <p:cNvPr id="44" name="Imagem 43" descr="Uma imagem contendo objeto, kit, relógio&#10;&#10;Descrição gerada automaticamente">
                <a:extLst>
                  <a:ext uri="{FF2B5EF4-FFF2-40B4-BE49-F238E27FC236}">
                    <a16:creationId xmlns:a16="http://schemas.microsoft.com/office/drawing/2014/main" id="{92A54939-8E6A-4D69-9564-4331DADC8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3829" y="4700869"/>
                <a:ext cx="698104" cy="704665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garrafa, copo, caneca&#10;&#10;Descrição gerada automaticamente">
                <a:extLst>
                  <a:ext uri="{FF2B5EF4-FFF2-40B4-BE49-F238E27FC236}">
                    <a16:creationId xmlns:a16="http://schemas.microsoft.com/office/drawing/2014/main" id="{EF09E6D2-0A84-43DE-9D95-7AA9EA173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930" y="4518571"/>
                <a:ext cx="759600" cy="766739"/>
              </a:xfrm>
              <a:prstGeom prst="rect">
                <a:avLst/>
              </a:prstGeom>
            </p:spPr>
          </p:pic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9B267CF2-8A6B-411B-B2B0-2F6985CA6384}"/>
                  </a:ext>
                </a:extLst>
              </p:cNvPr>
              <p:cNvSpPr txBox="1"/>
              <p:nvPr/>
            </p:nvSpPr>
            <p:spPr>
              <a:xfrm>
                <a:off x="8996699" y="3217185"/>
                <a:ext cx="1476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Estrutura SixMinds</a:t>
                </a:r>
                <a:endParaRPr lang="en-US" sz="120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endParaRPr>
              </a:p>
            </p:txBody>
          </p:sp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7038F504-43BD-4E04-A6D4-E8DA3DD639DD}"/>
                  </a:ext>
                </a:extLst>
              </p:cNvPr>
              <p:cNvSpPr/>
              <p:nvPr/>
            </p:nvSpPr>
            <p:spPr>
              <a:xfrm>
                <a:off x="7320292" y="3177000"/>
                <a:ext cx="4461463" cy="3602109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9B267CF2-8A6B-411B-B2B0-2F6985CA6384}"/>
                  </a:ext>
                </a:extLst>
              </p:cNvPr>
              <p:cNvSpPr txBox="1"/>
              <p:nvPr/>
            </p:nvSpPr>
            <p:spPr>
              <a:xfrm>
                <a:off x="7350370" y="3253023"/>
                <a:ext cx="1476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2</a:t>
                </a:r>
              </a:p>
            </p:txBody>
          </p:sp>
          <p:pic>
            <p:nvPicPr>
              <p:cNvPr id="117" name="Imagem 116"/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145578" y="4168513"/>
                <a:ext cx="404029" cy="404029"/>
              </a:xfrm>
              <a:prstGeom prst="rect">
                <a:avLst/>
              </a:prstGeom>
            </p:spPr>
          </p:pic>
          <p:pic>
            <p:nvPicPr>
              <p:cNvPr id="120" name="Imagem 119"/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100000" l="0" r="100000">
                            <a14:foregroundMark x1="40000" y1="64000" x2="40000" y2="64000"/>
                            <a14:foregroundMark x1="56000" y1="37333" x2="56000" y2="37333"/>
                            <a14:foregroundMark x1="81333" y1="59333" x2="81333" y2="59333"/>
                            <a14:foregroundMark x1="56000" y1="70667" x2="56000" y2="70667"/>
                            <a14:foregroundMark x1="48667" y1="82667" x2="48667" y2="82667"/>
                            <a14:foregroundMark x1="66000" y1="92667" x2="66000" y2="92667"/>
                            <a14:foregroundMark x1="79333" y1="93333" x2="79333" y2="9333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518061" y="4049358"/>
                <a:ext cx="467101" cy="467101"/>
              </a:xfrm>
              <a:prstGeom prst="rect">
                <a:avLst/>
              </a:prstGeom>
            </p:spPr>
          </p:pic>
          <p:pic>
            <p:nvPicPr>
              <p:cNvPr id="121" name="Picture 16" descr="File:Bootstrap logo.svg - Wikimedia Commons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6014" y="4123382"/>
                <a:ext cx="393077" cy="393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18" descr="Node.js â WikipÃ©dia, a enciclopÃ©dia livre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616" y="5503165"/>
                <a:ext cx="523854" cy="320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22" descr="File:CSS3 and HTML5 logos and wordmarks.svg - Wikimedia Commons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6516" y="5503165"/>
                <a:ext cx="523807" cy="339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24" descr="File:Javascript-shield.svg - Wikimedia Commons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1050" y="5859118"/>
                <a:ext cx="254738" cy="359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Descarga todo el software útil, para tu hardware">
                <a:extLst>
                  <a:ext uri="{FF2B5EF4-FFF2-40B4-BE49-F238E27FC236}">
                    <a16:creationId xmlns:a16="http://schemas.microsoft.com/office/drawing/2014/main" id="{097C1A35-143D-43F9-83D7-00A3F93342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8127" y="4163860"/>
                <a:ext cx="395625" cy="39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9215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1805586" y="-680"/>
            <a:ext cx="8580827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/>
              </a:rPr>
              <a:t>Diagrama Entidade-Relacionamento</a:t>
            </a:r>
            <a:b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/>
              </a:rPr>
            </a:b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A269ADD3-AC77-4076-AE11-DC6B5B8B245B}"/>
              </a:ext>
            </a:extLst>
          </p:cNvPr>
          <p:cNvSpPr/>
          <p:nvPr/>
        </p:nvSpPr>
        <p:spPr>
          <a:xfrm>
            <a:off x="1" y="704617"/>
            <a:ext cx="12192000" cy="61533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435504-0560-464B-867C-40EE0F149F7D}"/>
              </a:ext>
            </a:extLst>
          </p:cNvPr>
          <p:cNvGrpSpPr/>
          <p:nvPr/>
        </p:nvGrpSpPr>
        <p:grpSpPr>
          <a:xfrm>
            <a:off x="1509276" y="1510585"/>
            <a:ext cx="9173445" cy="4236193"/>
            <a:chOff x="609599" y="1261204"/>
            <a:chExt cx="9173445" cy="4236193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C4C8E420-1857-47B3-8889-E171A765BA06}"/>
                </a:ext>
              </a:extLst>
            </p:cNvPr>
            <p:cNvGrpSpPr/>
            <p:nvPr/>
          </p:nvGrpSpPr>
          <p:grpSpPr>
            <a:xfrm>
              <a:off x="2041236" y="2205759"/>
              <a:ext cx="629391" cy="222250"/>
              <a:chOff x="2041236" y="2205759"/>
              <a:chExt cx="629391" cy="222250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B2022BF4-90DF-4B07-AE83-86365C630452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8" name="Conector reto 7">
                  <a:extLst>
                    <a:ext uri="{FF2B5EF4-FFF2-40B4-BE49-F238E27FC236}">
                      <a16:creationId xmlns:a16="http://schemas.microsoft.com/office/drawing/2014/main" id="{F76C28E4-6021-4E7C-BA6D-FF31FB86C0BC}"/>
                    </a:ext>
                  </a:extLst>
                </p:cNvPr>
                <p:cNvCxnSpPr>
                  <a:stCxn id="4" idx="3"/>
                  <a:endCxn id="57" idx="1"/>
                </p:cNvCxnSpPr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to 60">
                  <a:extLst>
                    <a:ext uri="{FF2B5EF4-FFF2-40B4-BE49-F238E27FC236}">
                      <a16:creationId xmlns:a16="http://schemas.microsoft.com/office/drawing/2014/main" id="{DA6A459A-3FF3-4C3A-890F-AAC431EBE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to 63">
                  <a:extLst>
                    <a:ext uri="{FF2B5EF4-FFF2-40B4-BE49-F238E27FC236}">
                      <a16:creationId xmlns:a16="http://schemas.microsoft.com/office/drawing/2014/main" id="{984D4C78-1C91-4E5C-9B25-705927F0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to 64">
                  <a:extLst>
                    <a:ext uri="{FF2B5EF4-FFF2-40B4-BE49-F238E27FC236}">
                      <a16:creationId xmlns:a16="http://schemas.microsoft.com/office/drawing/2014/main" id="{C6B043B7-CEB5-41F1-9A0E-212DBCD79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ector reto 70">
                  <a:extLst>
                    <a:ext uri="{FF2B5EF4-FFF2-40B4-BE49-F238E27FC236}">
                      <a16:creationId xmlns:a16="http://schemas.microsoft.com/office/drawing/2014/main" id="{B237859E-842A-44D7-B9DD-C89D9CFCB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93AD320A-30B8-4BAA-BDD4-54502445DA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9E99457-4E2E-48DD-985C-ECC99CDEF1C9}"/>
                </a:ext>
              </a:extLst>
            </p:cNvPr>
            <p:cNvGrpSpPr/>
            <p:nvPr/>
          </p:nvGrpSpPr>
          <p:grpSpPr>
            <a:xfrm>
              <a:off x="609599" y="1261204"/>
              <a:ext cx="1431637" cy="1786796"/>
              <a:chOff x="609599" y="1261204"/>
              <a:chExt cx="1431637" cy="1786796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4E91F48F-3A80-4743-9123-9D6D07BF570E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1431637" cy="1786796"/>
                <a:chOff x="609599" y="1261204"/>
                <a:chExt cx="1431637" cy="1786796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8692D05F-C2EF-4D65-A903-3B35E50EF9EA}"/>
                    </a:ext>
                  </a:extLst>
                </p:cNvPr>
                <p:cNvSpPr/>
                <p:nvPr/>
              </p:nvSpPr>
              <p:spPr>
                <a:xfrm>
                  <a:off x="609600" y="1579418"/>
                  <a:ext cx="1431636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IDEmpresa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NomeEmpresa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Cep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CNPJ</a:t>
                  </a:r>
                </a:p>
              </p:txBody>
            </p:sp>
            <p:sp>
              <p:nvSpPr>
                <p:cNvPr id="5" name="Retângulo 4">
                  <a:extLst>
                    <a:ext uri="{FF2B5EF4-FFF2-40B4-BE49-F238E27FC236}">
                      <a16:creationId xmlns:a16="http://schemas.microsoft.com/office/drawing/2014/main" id="{570CC0C7-06B7-4340-B55F-633D623AAC4D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1431635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>
                      <a:latin typeface="Bahnschrift SemiBold SemiConden" panose="020B0502040204020203" pitchFamily="34" charset="0"/>
                    </a:rPr>
                    <a:t>Empresa</a:t>
                  </a:r>
                </a:p>
              </p:txBody>
            </p:sp>
          </p:grpSp>
          <p:pic>
            <p:nvPicPr>
              <p:cNvPr id="18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0EC4ED45-DFB0-4243-AB0A-9132BF0C8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2355" y="1861577"/>
                <a:ext cx="136815" cy="274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A95A0004-065C-4372-948C-BCA8F0503008}"/>
                </a:ext>
              </a:extLst>
            </p:cNvPr>
            <p:cNvGrpSpPr/>
            <p:nvPr/>
          </p:nvGrpSpPr>
          <p:grpSpPr>
            <a:xfrm>
              <a:off x="2670626" y="1261204"/>
              <a:ext cx="1431637" cy="1786796"/>
              <a:chOff x="2670626" y="1261204"/>
              <a:chExt cx="1431637" cy="1786796"/>
            </a:xfrm>
          </p:grpSpPr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7FD36455-FC66-4C6D-A0BD-6E90561F385E}"/>
                  </a:ext>
                </a:extLst>
              </p:cNvPr>
              <p:cNvGrpSpPr/>
              <p:nvPr/>
            </p:nvGrpSpPr>
            <p:grpSpPr>
              <a:xfrm>
                <a:off x="2670626" y="1261204"/>
                <a:ext cx="1431637" cy="1786796"/>
                <a:chOff x="609599" y="1261204"/>
                <a:chExt cx="1431637" cy="1786796"/>
              </a:xfrm>
            </p:grpSpPr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21182C08-2DEE-47E0-99F8-88BC7512CAAB}"/>
                    </a:ext>
                  </a:extLst>
                </p:cNvPr>
                <p:cNvSpPr/>
                <p:nvPr/>
              </p:nvSpPr>
              <p:spPr>
                <a:xfrm>
                  <a:off x="609600" y="1579418"/>
                  <a:ext cx="1431636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IDUsuario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NomeUsuario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Cargo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Cpf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Email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Senha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FkEmpresa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</p:txBody>
            </p:sp>
            <p:sp>
              <p:nvSpPr>
                <p:cNvPr id="58" name="Retângulo 57">
                  <a:extLst>
                    <a:ext uri="{FF2B5EF4-FFF2-40B4-BE49-F238E27FC236}">
                      <a16:creationId xmlns:a16="http://schemas.microsoft.com/office/drawing/2014/main" id="{A0F74D7A-B60B-4588-8D0F-EBD0F10E8C5C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1431635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err="1">
                      <a:latin typeface="Bahnschrift SemiBold SemiConden" panose="020B0502040204020203" pitchFamily="34" charset="0"/>
                    </a:rPr>
                    <a:t>Usuario</a:t>
                  </a:r>
                  <a:endParaRPr lang="pt-BR">
                    <a:latin typeface="Bahnschrift SemiBold SemiConden" panose="020B0502040204020203" pitchFamily="34" charset="0"/>
                  </a:endParaRPr>
                </a:p>
              </p:txBody>
            </p:sp>
          </p:grpSp>
          <p:pic>
            <p:nvPicPr>
              <p:cNvPr id="75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14EAD5AE-89B3-4F26-A07A-C99BE02020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2719280" y="1623204"/>
                <a:ext cx="136815" cy="274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00A24B77-A212-436A-AE8C-AE6633AC2A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194" t="51944" r="6389" b="6528"/>
              <a:stretch/>
            </p:blipFill>
            <p:spPr bwMode="auto">
              <a:xfrm>
                <a:off x="2723045" y="2720743"/>
                <a:ext cx="129283" cy="262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39179915-0755-4851-9067-18D56A05AE97}"/>
                </a:ext>
              </a:extLst>
            </p:cNvPr>
            <p:cNvGrpSpPr/>
            <p:nvPr/>
          </p:nvGrpSpPr>
          <p:grpSpPr>
            <a:xfrm>
              <a:off x="4727782" y="1261204"/>
              <a:ext cx="1844467" cy="1786796"/>
              <a:chOff x="609599" y="1261204"/>
              <a:chExt cx="1844467" cy="1786796"/>
            </a:xfrm>
          </p:grpSpPr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29F59302-CAB9-4425-948A-AAE88578F894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1844467" cy="1786796"/>
                <a:chOff x="609599" y="1261204"/>
                <a:chExt cx="1844467" cy="1786796"/>
              </a:xfrm>
            </p:grpSpPr>
            <p:sp>
              <p:nvSpPr>
                <p:cNvPr id="90" name="Retângulo 89">
                  <a:extLst>
                    <a:ext uri="{FF2B5EF4-FFF2-40B4-BE49-F238E27FC236}">
                      <a16:creationId xmlns:a16="http://schemas.microsoft.com/office/drawing/2014/main" id="{3C91554A-B505-4CB4-B949-A718961D04AC}"/>
                    </a:ext>
                  </a:extLst>
                </p:cNvPr>
                <p:cNvSpPr/>
                <p:nvPr/>
              </p:nvSpPr>
              <p:spPr>
                <a:xfrm>
                  <a:off x="609599" y="1579418"/>
                  <a:ext cx="1844467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IDMaquina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RamTotal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SistemaOperacional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NomeMaquina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NumeroNucleos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Numeroserial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TipoMaquina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FkUsuario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</p:txBody>
            </p:sp>
            <p:sp>
              <p:nvSpPr>
                <p:cNvPr id="97" name="Retângulo 96">
                  <a:extLst>
                    <a:ext uri="{FF2B5EF4-FFF2-40B4-BE49-F238E27FC236}">
                      <a16:creationId xmlns:a16="http://schemas.microsoft.com/office/drawing/2014/main" id="{60BCE346-78FD-41C3-A732-F2EFD26AC9D5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1844467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>
                      <a:latin typeface="Bahnschrift SemiBold SemiConden" panose="020B0502040204020203" pitchFamily="34" charset="0"/>
                    </a:rPr>
                    <a:t>Maquina</a:t>
                  </a:r>
                </a:p>
              </p:txBody>
            </p:sp>
          </p:grpSp>
          <p:pic>
            <p:nvPicPr>
              <p:cNvPr id="87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0B04D905-74C3-4B02-9A05-AC99CA2690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4615" y="1579418"/>
                <a:ext cx="136815" cy="23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CE1A2FC3-1FB6-4A48-9316-B832E7A2DE19}"/>
                </a:ext>
              </a:extLst>
            </p:cNvPr>
            <p:cNvGrpSpPr/>
            <p:nvPr/>
          </p:nvGrpSpPr>
          <p:grpSpPr>
            <a:xfrm>
              <a:off x="4090787" y="2205759"/>
              <a:ext cx="629391" cy="222250"/>
              <a:chOff x="2041236" y="2205759"/>
              <a:chExt cx="629391" cy="222250"/>
            </a:xfrm>
          </p:grpSpPr>
          <p:grpSp>
            <p:nvGrpSpPr>
              <p:cNvPr id="105" name="Agrupar 104">
                <a:extLst>
                  <a:ext uri="{FF2B5EF4-FFF2-40B4-BE49-F238E27FC236}">
                    <a16:creationId xmlns:a16="http://schemas.microsoft.com/office/drawing/2014/main" id="{6B290388-E3DC-4022-AFBC-0C9D476C88FF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107" name="Conector reto 106">
                  <a:extLst>
                    <a:ext uri="{FF2B5EF4-FFF2-40B4-BE49-F238E27FC236}">
                      <a16:creationId xmlns:a16="http://schemas.microsoft.com/office/drawing/2014/main" id="{FC8A808E-4210-4CC6-91C0-605688B6BC1F}"/>
                    </a:ext>
                  </a:extLst>
                </p:cNvPr>
                <p:cNvCxnSpPr/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ector reto 107">
                  <a:extLst>
                    <a:ext uri="{FF2B5EF4-FFF2-40B4-BE49-F238E27FC236}">
                      <a16:creationId xmlns:a16="http://schemas.microsoft.com/office/drawing/2014/main" id="{3D103D8F-4E0A-4B4C-BE89-DCFF79E32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ector reto 108">
                  <a:extLst>
                    <a:ext uri="{FF2B5EF4-FFF2-40B4-BE49-F238E27FC236}">
                      <a16:creationId xmlns:a16="http://schemas.microsoft.com/office/drawing/2014/main" id="{C1DBE74D-B36E-494D-A81A-8BB798B34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Conector reto 109">
                  <a:extLst>
                    <a:ext uri="{FF2B5EF4-FFF2-40B4-BE49-F238E27FC236}">
                      <a16:creationId xmlns:a16="http://schemas.microsoft.com/office/drawing/2014/main" id="{83E3A6AD-F023-4AB2-A2DA-0A2ADBB35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ector reto 110">
                  <a:extLst>
                    <a:ext uri="{FF2B5EF4-FFF2-40B4-BE49-F238E27FC236}">
                      <a16:creationId xmlns:a16="http://schemas.microsoft.com/office/drawing/2014/main" id="{49CFB3DF-48A5-4A23-A5FB-73514EBE5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Conector reto 105">
                <a:extLst>
                  <a:ext uri="{FF2B5EF4-FFF2-40B4-BE49-F238E27FC236}">
                    <a16:creationId xmlns:a16="http://schemas.microsoft.com/office/drawing/2014/main" id="{42B49DA3-92A7-4AC2-8A5A-8889F46BB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4" descr="Grupo Dourado E De Prata Da Chave Vetor Ilustração do Vetor - Ilustração de  dourado, chave: 79360487">
              <a:extLst>
                <a:ext uri="{FF2B5EF4-FFF2-40B4-BE49-F238E27FC236}">
                  <a16:creationId xmlns:a16="http://schemas.microsoft.com/office/drawing/2014/main" id="{72FF5615-4ECA-46DC-B79D-7E90AAD79E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94" t="51944" r="6389" b="6528"/>
            <a:stretch/>
          </p:blipFill>
          <p:spPr bwMode="auto">
            <a:xfrm>
              <a:off x="4780330" y="2813235"/>
              <a:ext cx="129283" cy="262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3" name="Agrupar 112">
              <a:extLst>
                <a:ext uri="{FF2B5EF4-FFF2-40B4-BE49-F238E27FC236}">
                  <a16:creationId xmlns:a16="http://schemas.microsoft.com/office/drawing/2014/main" id="{4C8D62C7-493E-4820-A834-31DC24DEECDB}"/>
                </a:ext>
              </a:extLst>
            </p:cNvPr>
            <p:cNvGrpSpPr/>
            <p:nvPr/>
          </p:nvGrpSpPr>
          <p:grpSpPr>
            <a:xfrm>
              <a:off x="4488353" y="3688161"/>
              <a:ext cx="2323323" cy="1786796"/>
              <a:chOff x="609599" y="1261204"/>
              <a:chExt cx="2323323" cy="1786796"/>
            </a:xfrm>
          </p:grpSpPr>
          <p:grpSp>
            <p:nvGrpSpPr>
              <p:cNvPr id="114" name="Agrupar 113">
                <a:extLst>
                  <a:ext uri="{FF2B5EF4-FFF2-40B4-BE49-F238E27FC236}">
                    <a16:creationId xmlns:a16="http://schemas.microsoft.com/office/drawing/2014/main" id="{33DC13F2-4A1C-4BC1-B1A4-6F348B8C96A2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2323323" cy="1786796"/>
                <a:chOff x="609599" y="1261204"/>
                <a:chExt cx="2323323" cy="1786796"/>
              </a:xfrm>
            </p:grpSpPr>
            <p:sp>
              <p:nvSpPr>
                <p:cNvPr id="117" name="Retângulo 116">
                  <a:extLst>
                    <a:ext uri="{FF2B5EF4-FFF2-40B4-BE49-F238E27FC236}">
                      <a16:creationId xmlns:a16="http://schemas.microsoft.com/office/drawing/2014/main" id="{AFC4339B-37D8-4024-A8A7-BAE7DC2FBC1C}"/>
                    </a:ext>
                  </a:extLst>
                </p:cNvPr>
                <p:cNvSpPr/>
                <p:nvPr/>
              </p:nvSpPr>
              <p:spPr>
                <a:xfrm>
                  <a:off x="609599" y="1579418"/>
                  <a:ext cx="2323323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IDMaquinaComponente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FkMaquina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Ativado</a:t>
                  </a:r>
                </a:p>
              </p:txBody>
            </p:sp>
            <p:sp>
              <p:nvSpPr>
                <p:cNvPr id="118" name="Retângulo 117">
                  <a:extLst>
                    <a:ext uri="{FF2B5EF4-FFF2-40B4-BE49-F238E27FC236}">
                      <a16:creationId xmlns:a16="http://schemas.microsoft.com/office/drawing/2014/main" id="{90DAE415-3709-49E2-A993-C9FD49415B6E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2323323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err="1">
                      <a:latin typeface="Bahnschrift SemiBold SemiConden" panose="020B0502040204020203" pitchFamily="34" charset="0"/>
                    </a:rPr>
                    <a:t>MaquinaComponente</a:t>
                  </a:r>
                  <a:endParaRPr lang="pt-BR">
                    <a:latin typeface="Bahnschrift SemiBold SemiConden" panose="020B0502040204020203" pitchFamily="34" charset="0"/>
                  </a:endParaRPr>
                </a:p>
              </p:txBody>
            </p:sp>
          </p:grpSp>
          <p:pic>
            <p:nvPicPr>
              <p:cNvPr id="115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B1C56D48-9C25-4135-A303-A8DE6F2FD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5171" y="1876308"/>
                <a:ext cx="136815" cy="23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5E5C56CE-AD54-4387-B9EE-9C0B90A07E0C}"/>
                </a:ext>
              </a:extLst>
            </p:cNvPr>
            <p:cNvGrpSpPr/>
            <p:nvPr/>
          </p:nvGrpSpPr>
          <p:grpSpPr>
            <a:xfrm rot="5400000">
              <a:off x="5342923" y="3255089"/>
              <a:ext cx="629391" cy="222250"/>
              <a:chOff x="2041236" y="2205759"/>
              <a:chExt cx="629391" cy="222250"/>
            </a:xfrm>
          </p:grpSpPr>
          <p:grpSp>
            <p:nvGrpSpPr>
              <p:cNvPr id="121" name="Agrupar 120">
                <a:extLst>
                  <a:ext uri="{FF2B5EF4-FFF2-40B4-BE49-F238E27FC236}">
                    <a16:creationId xmlns:a16="http://schemas.microsoft.com/office/drawing/2014/main" id="{FCEA626D-8564-450A-929E-F2560FE9822B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126" name="Conector reto 125">
                  <a:extLst>
                    <a:ext uri="{FF2B5EF4-FFF2-40B4-BE49-F238E27FC236}">
                      <a16:creationId xmlns:a16="http://schemas.microsoft.com/office/drawing/2014/main" id="{7C8D9DEB-ACA8-4BC0-9D5D-198A76B54B59}"/>
                    </a:ext>
                  </a:extLst>
                </p:cNvPr>
                <p:cNvCxnSpPr/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26">
                  <a:extLst>
                    <a:ext uri="{FF2B5EF4-FFF2-40B4-BE49-F238E27FC236}">
                      <a16:creationId xmlns:a16="http://schemas.microsoft.com/office/drawing/2014/main" id="{83EEC8B6-EA88-49CD-A245-EE8D77C3B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27">
                  <a:extLst>
                    <a:ext uri="{FF2B5EF4-FFF2-40B4-BE49-F238E27FC236}">
                      <a16:creationId xmlns:a16="http://schemas.microsoft.com/office/drawing/2014/main" id="{6A288FC1-C718-47F0-87E3-E8A4796E7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28">
                  <a:extLst>
                    <a:ext uri="{FF2B5EF4-FFF2-40B4-BE49-F238E27FC236}">
                      <a16:creationId xmlns:a16="http://schemas.microsoft.com/office/drawing/2014/main" id="{13EEC407-03A8-48D5-9434-A3846F93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29">
                  <a:extLst>
                    <a:ext uri="{FF2B5EF4-FFF2-40B4-BE49-F238E27FC236}">
                      <a16:creationId xmlns:a16="http://schemas.microsoft.com/office/drawing/2014/main" id="{A1B3465A-29B3-46A9-83CD-CB47A0FB4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Conector reto 121">
                <a:extLst>
                  <a:ext uri="{FF2B5EF4-FFF2-40B4-BE49-F238E27FC236}">
                    <a16:creationId xmlns:a16="http://schemas.microsoft.com/office/drawing/2014/main" id="{5588CB23-D5EE-4FD8-85AC-D17FFEA7C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Agrupar 142">
              <a:extLst>
                <a:ext uri="{FF2B5EF4-FFF2-40B4-BE49-F238E27FC236}">
                  <a16:creationId xmlns:a16="http://schemas.microsoft.com/office/drawing/2014/main" id="{E3A6AECE-5A01-4463-9C7D-41A0920D6189}"/>
                </a:ext>
              </a:extLst>
            </p:cNvPr>
            <p:cNvGrpSpPr/>
            <p:nvPr/>
          </p:nvGrpSpPr>
          <p:grpSpPr>
            <a:xfrm>
              <a:off x="1541380" y="3710601"/>
              <a:ext cx="2323323" cy="1786796"/>
              <a:chOff x="609599" y="1261204"/>
              <a:chExt cx="2323323" cy="1786796"/>
            </a:xfrm>
          </p:grpSpPr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69479410-0F53-4C4D-8494-8A3470147CEF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2323323" cy="1786796"/>
                <a:chOff x="609599" y="1261204"/>
                <a:chExt cx="2323323" cy="1786796"/>
              </a:xfrm>
            </p:grpSpPr>
            <p:sp>
              <p:nvSpPr>
                <p:cNvPr id="146" name="Retângulo 145">
                  <a:extLst>
                    <a:ext uri="{FF2B5EF4-FFF2-40B4-BE49-F238E27FC236}">
                      <a16:creationId xmlns:a16="http://schemas.microsoft.com/office/drawing/2014/main" id="{D3B9B8C3-8C54-448A-BDC4-70AA4A2C23F1}"/>
                    </a:ext>
                  </a:extLst>
                </p:cNvPr>
                <p:cNvSpPr/>
                <p:nvPr/>
              </p:nvSpPr>
              <p:spPr>
                <a:xfrm>
                  <a:off x="609599" y="1579418"/>
                  <a:ext cx="2323323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NomeComponente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Metrica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</p:txBody>
            </p:sp>
            <p:sp>
              <p:nvSpPr>
                <p:cNvPr id="147" name="Retângulo 146">
                  <a:extLst>
                    <a:ext uri="{FF2B5EF4-FFF2-40B4-BE49-F238E27FC236}">
                      <a16:creationId xmlns:a16="http://schemas.microsoft.com/office/drawing/2014/main" id="{54164A02-2CC3-4A05-9EBC-5021AAAAC235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2323323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>
                      <a:latin typeface="Bahnschrift SemiBold SemiConden" panose="020B0502040204020203" pitchFamily="34" charset="0"/>
                    </a:rPr>
                    <a:t>Componente</a:t>
                  </a:r>
                </a:p>
              </p:txBody>
            </p:sp>
          </p:grpSp>
          <p:pic>
            <p:nvPicPr>
              <p:cNvPr id="145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075BBC63-4923-461B-B4DE-B1FCCFEF83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2839" y="1996562"/>
                <a:ext cx="136815" cy="23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6" name="Agrupar 155">
              <a:extLst>
                <a:ext uri="{FF2B5EF4-FFF2-40B4-BE49-F238E27FC236}">
                  <a16:creationId xmlns:a16="http://schemas.microsoft.com/office/drawing/2014/main" id="{71E223DB-3D46-4A02-92A6-130B6C6971E9}"/>
                </a:ext>
              </a:extLst>
            </p:cNvPr>
            <p:cNvGrpSpPr/>
            <p:nvPr/>
          </p:nvGrpSpPr>
          <p:grpSpPr>
            <a:xfrm>
              <a:off x="3859721" y="4565146"/>
              <a:ext cx="629391" cy="222250"/>
              <a:chOff x="2041236" y="2205759"/>
              <a:chExt cx="629391" cy="222250"/>
            </a:xfrm>
          </p:grpSpPr>
          <p:grpSp>
            <p:nvGrpSpPr>
              <p:cNvPr id="157" name="Agrupar 156">
                <a:extLst>
                  <a:ext uri="{FF2B5EF4-FFF2-40B4-BE49-F238E27FC236}">
                    <a16:creationId xmlns:a16="http://schemas.microsoft.com/office/drawing/2014/main" id="{226476CD-0409-459E-8F79-20BA25CBF165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159" name="Conector reto 158">
                  <a:extLst>
                    <a:ext uri="{FF2B5EF4-FFF2-40B4-BE49-F238E27FC236}">
                      <a16:creationId xmlns:a16="http://schemas.microsoft.com/office/drawing/2014/main" id="{23EEC229-B917-4F95-9D44-CFAA2C0CDFB5}"/>
                    </a:ext>
                  </a:extLst>
                </p:cNvPr>
                <p:cNvCxnSpPr/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Conector reto 159">
                  <a:extLst>
                    <a:ext uri="{FF2B5EF4-FFF2-40B4-BE49-F238E27FC236}">
                      <a16:creationId xmlns:a16="http://schemas.microsoft.com/office/drawing/2014/main" id="{155FDF35-1326-4C3A-8A07-CD2C5C0DC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Conector reto 160">
                  <a:extLst>
                    <a:ext uri="{FF2B5EF4-FFF2-40B4-BE49-F238E27FC236}">
                      <a16:creationId xmlns:a16="http://schemas.microsoft.com/office/drawing/2014/main" id="{DDEE2CF2-D7FF-4CC7-8490-E9F07B5C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Conector reto 161">
                  <a:extLst>
                    <a:ext uri="{FF2B5EF4-FFF2-40B4-BE49-F238E27FC236}">
                      <a16:creationId xmlns:a16="http://schemas.microsoft.com/office/drawing/2014/main" id="{750713E2-B6E2-4E5E-B78C-F7C922DBC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Conector reto 162">
                  <a:extLst>
                    <a:ext uri="{FF2B5EF4-FFF2-40B4-BE49-F238E27FC236}">
                      <a16:creationId xmlns:a16="http://schemas.microsoft.com/office/drawing/2014/main" id="{2708EAFB-6C1F-4E0D-8979-A469AF85E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8" name="Conector reto 157">
                <a:extLst>
                  <a:ext uri="{FF2B5EF4-FFF2-40B4-BE49-F238E27FC236}">
                    <a16:creationId xmlns:a16="http://schemas.microsoft.com/office/drawing/2014/main" id="{DCE0E26F-D742-497E-AC2A-4DC534D46C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4" name="Picture 4" descr="Grupo Dourado E De Prata Da Chave Vetor Ilustração do Vetor - Ilustração de  dourado, chave: 79360487">
              <a:extLst>
                <a:ext uri="{FF2B5EF4-FFF2-40B4-BE49-F238E27FC236}">
                  <a16:creationId xmlns:a16="http://schemas.microsoft.com/office/drawing/2014/main" id="{495E4700-E0DB-4ADD-BCC6-FBDCD74587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94" t="51944" r="6389" b="6528"/>
            <a:stretch/>
          </p:blipFill>
          <p:spPr bwMode="auto">
            <a:xfrm>
              <a:off x="4540352" y="4524434"/>
              <a:ext cx="129283" cy="262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4" descr="Grupo Dourado E De Prata Da Chave Vetor Ilustração do Vetor - Ilustração de  dourado, chave: 79360487">
              <a:extLst>
                <a:ext uri="{FF2B5EF4-FFF2-40B4-BE49-F238E27FC236}">
                  <a16:creationId xmlns:a16="http://schemas.microsoft.com/office/drawing/2014/main" id="{58A98841-94E8-4EB2-AB12-BBF0F1F08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94" t="51944" r="6389" b="6528"/>
            <a:stretch/>
          </p:blipFill>
          <p:spPr bwMode="auto">
            <a:xfrm>
              <a:off x="4543829" y="4723485"/>
              <a:ext cx="129283" cy="262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6" name="Agrupar 165">
              <a:extLst>
                <a:ext uri="{FF2B5EF4-FFF2-40B4-BE49-F238E27FC236}">
                  <a16:creationId xmlns:a16="http://schemas.microsoft.com/office/drawing/2014/main" id="{9E66BC67-B3AA-4A52-BA4B-79D64F1C830F}"/>
                </a:ext>
              </a:extLst>
            </p:cNvPr>
            <p:cNvGrpSpPr/>
            <p:nvPr/>
          </p:nvGrpSpPr>
          <p:grpSpPr>
            <a:xfrm>
              <a:off x="7459721" y="3710601"/>
              <a:ext cx="2323323" cy="1786796"/>
              <a:chOff x="609599" y="1261204"/>
              <a:chExt cx="2323323" cy="1786796"/>
            </a:xfrm>
          </p:grpSpPr>
          <p:grpSp>
            <p:nvGrpSpPr>
              <p:cNvPr id="167" name="Agrupar 166">
                <a:extLst>
                  <a:ext uri="{FF2B5EF4-FFF2-40B4-BE49-F238E27FC236}">
                    <a16:creationId xmlns:a16="http://schemas.microsoft.com/office/drawing/2014/main" id="{018FEAD1-929D-4217-8947-4F5F12F026E0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2323323" cy="1786796"/>
                <a:chOff x="609599" y="1261204"/>
                <a:chExt cx="2323323" cy="1786796"/>
              </a:xfrm>
            </p:grpSpPr>
            <p:sp>
              <p:nvSpPr>
                <p:cNvPr id="169" name="Retângulo 168">
                  <a:extLst>
                    <a:ext uri="{FF2B5EF4-FFF2-40B4-BE49-F238E27FC236}">
                      <a16:creationId xmlns:a16="http://schemas.microsoft.com/office/drawing/2014/main" id="{7A314876-E897-4F80-A0B5-23E69DF41DB4}"/>
                    </a:ext>
                  </a:extLst>
                </p:cNvPr>
                <p:cNvSpPr/>
                <p:nvPr/>
              </p:nvSpPr>
              <p:spPr>
                <a:xfrm>
                  <a:off x="609599" y="1579418"/>
                  <a:ext cx="2323323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IDLeitura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Descricao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ValorLeitura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TempoLeitura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FkMaquinaComponente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</p:txBody>
            </p:sp>
            <p:sp>
              <p:nvSpPr>
                <p:cNvPr id="170" name="Retângulo 169">
                  <a:extLst>
                    <a:ext uri="{FF2B5EF4-FFF2-40B4-BE49-F238E27FC236}">
                      <a16:creationId xmlns:a16="http://schemas.microsoft.com/office/drawing/2014/main" id="{4413F683-4FAD-4469-8989-BE6EFFA32AE6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2323323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>
                      <a:latin typeface="Bahnschrift SemiBold SemiConden" panose="020B0502040204020203" pitchFamily="34" charset="0"/>
                    </a:rPr>
                    <a:t>Leitura</a:t>
                  </a:r>
                </a:p>
              </p:txBody>
            </p:sp>
          </p:grpSp>
          <p:pic>
            <p:nvPicPr>
              <p:cNvPr id="168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B8A8BD2D-BD5A-41BF-B6A2-5B3BFF3EE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3066" y="1837134"/>
                <a:ext cx="136815" cy="23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D50BA747-DF9B-42AA-8375-311897897092}"/>
                </a:ext>
              </a:extLst>
            </p:cNvPr>
            <p:cNvGrpSpPr/>
            <p:nvPr/>
          </p:nvGrpSpPr>
          <p:grpSpPr>
            <a:xfrm>
              <a:off x="6823078" y="4573207"/>
              <a:ext cx="629391" cy="222250"/>
              <a:chOff x="2041236" y="2205759"/>
              <a:chExt cx="629391" cy="222250"/>
            </a:xfrm>
          </p:grpSpPr>
          <p:grpSp>
            <p:nvGrpSpPr>
              <p:cNvPr id="172" name="Agrupar 171">
                <a:extLst>
                  <a:ext uri="{FF2B5EF4-FFF2-40B4-BE49-F238E27FC236}">
                    <a16:creationId xmlns:a16="http://schemas.microsoft.com/office/drawing/2014/main" id="{0A7C058C-79C0-4755-BE09-E118B52E92BE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174" name="Conector reto 173">
                  <a:extLst>
                    <a:ext uri="{FF2B5EF4-FFF2-40B4-BE49-F238E27FC236}">
                      <a16:creationId xmlns:a16="http://schemas.microsoft.com/office/drawing/2014/main" id="{527904EB-3E47-4C77-8C34-EF435CA459E5}"/>
                    </a:ext>
                  </a:extLst>
                </p:cNvPr>
                <p:cNvCxnSpPr/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ector reto 174">
                  <a:extLst>
                    <a:ext uri="{FF2B5EF4-FFF2-40B4-BE49-F238E27FC236}">
                      <a16:creationId xmlns:a16="http://schemas.microsoft.com/office/drawing/2014/main" id="{A9D1FF9A-9ABA-44D8-9941-FB733732D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ector reto 175">
                  <a:extLst>
                    <a:ext uri="{FF2B5EF4-FFF2-40B4-BE49-F238E27FC236}">
                      <a16:creationId xmlns:a16="http://schemas.microsoft.com/office/drawing/2014/main" id="{4DC576D7-735D-46A0-82E5-2504338CE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ector reto 176">
                  <a:extLst>
                    <a:ext uri="{FF2B5EF4-FFF2-40B4-BE49-F238E27FC236}">
                      <a16:creationId xmlns:a16="http://schemas.microsoft.com/office/drawing/2014/main" id="{B3DFA1E0-2FBC-49EE-B729-4DC1F313A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Conector reto 177">
                  <a:extLst>
                    <a:ext uri="{FF2B5EF4-FFF2-40B4-BE49-F238E27FC236}">
                      <a16:creationId xmlns:a16="http://schemas.microsoft.com/office/drawing/2014/main" id="{BA1DC651-0F6A-45D9-B9CB-1527CB02A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3" name="Conector reto 172">
                <a:extLst>
                  <a:ext uri="{FF2B5EF4-FFF2-40B4-BE49-F238E27FC236}">
                    <a16:creationId xmlns:a16="http://schemas.microsoft.com/office/drawing/2014/main" id="{9BA04C1E-3980-43F2-B09A-5976A9F3F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9" name="Picture 4" descr="Grupo Dourado E De Prata Da Chave Vetor Ilustração do Vetor - Ilustração de  dourado, chave: 79360487">
              <a:extLst>
                <a:ext uri="{FF2B5EF4-FFF2-40B4-BE49-F238E27FC236}">
                  <a16:creationId xmlns:a16="http://schemas.microsoft.com/office/drawing/2014/main" id="{E82063A5-9398-476C-8794-C89A507C9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94" t="51944" r="6389" b="6528"/>
            <a:stretch/>
          </p:blipFill>
          <p:spPr bwMode="auto">
            <a:xfrm>
              <a:off x="7510720" y="4986447"/>
              <a:ext cx="129283" cy="262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749104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0C0D1C-1DE2-46A7-99B2-EA98187D4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15">
            <a:extLst>
              <a:ext uri="{FF2B5EF4-FFF2-40B4-BE49-F238E27FC236}">
                <a16:creationId xmlns:a16="http://schemas.microsoft.com/office/drawing/2014/main" id="{40A36AF1-AADC-4B18-93BA-F8EC490D941D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3BC39591-A17B-4634-91A2-8167B21C5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4" r="3983" b="1919"/>
          <a:stretch/>
        </p:blipFill>
        <p:spPr>
          <a:xfrm>
            <a:off x="1186542" y="1152938"/>
            <a:ext cx="9818914" cy="5705061"/>
          </a:xfrm>
          <a:prstGeom prst="rect">
            <a:avLst/>
          </a:prstGeom>
        </p:spPr>
      </p:pic>
      <p:sp>
        <p:nvSpPr>
          <p:cNvPr id="6" name="CaixaDeTexto 3">
            <a:extLst>
              <a:ext uri="{FF2B5EF4-FFF2-40B4-BE49-F238E27FC236}">
                <a16:creationId xmlns:a16="http://schemas.microsoft.com/office/drawing/2014/main" id="{990C9E03-3BAF-4D4E-B023-931FDF3F2A80}"/>
              </a:ext>
            </a:extLst>
          </p:cNvPr>
          <p:cNvSpPr txBox="1"/>
          <p:nvPr/>
        </p:nvSpPr>
        <p:spPr>
          <a:xfrm>
            <a:off x="2533845" y="-106735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BPMN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9A5EDD1E-CEFF-45D8-ADD1-5365CDAE50C5}"/>
              </a:ext>
            </a:extLst>
          </p:cNvPr>
          <p:cNvSpPr txBox="1"/>
          <p:nvPr/>
        </p:nvSpPr>
        <p:spPr>
          <a:xfrm>
            <a:off x="254000" y="573566"/>
            <a:ext cx="11684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Processo de uso do sistema de monitoramento de máquina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0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5">
            <a:extLst>
              <a:ext uri="{FF2B5EF4-FFF2-40B4-BE49-F238E27FC236}">
                <a16:creationId xmlns:a16="http://schemas.microsoft.com/office/drawing/2014/main" id="{40A36AF1-AADC-4B18-93BA-F8EC490D941D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990C9E03-3BAF-4D4E-B023-931FDF3F2A80}"/>
              </a:ext>
            </a:extLst>
          </p:cNvPr>
          <p:cNvSpPr txBox="1"/>
          <p:nvPr/>
        </p:nvSpPr>
        <p:spPr>
          <a:xfrm>
            <a:off x="2533845" y="-106735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BPMN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9A5EDD1E-CEFF-45D8-ADD1-5365CDAE50C5}"/>
              </a:ext>
            </a:extLst>
          </p:cNvPr>
          <p:cNvSpPr txBox="1"/>
          <p:nvPr/>
        </p:nvSpPr>
        <p:spPr>
          <a:xfrm>
            <a:off x="254000" y="573566"/>
            <a:ext cx="11684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Subprocesso de configuração de máquina</a:t>
            </a:r>
            <a:endParaRPr lang="en-US"/>
          </a:p>
        </p:txBody>
      </p:sp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DDDA40F5-3A50-4FD2-8289-DAB8F3CFE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/>
          <a:stretch/>
        </p:blipFill>
        <p:spPr>
          <a:xfrm>
            <a:off x="0" y="2173413"/>
            <a:ext cx="12192000" cy="36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1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5">
            <a:extLst>
              <a:ext uri="{FF2B5EF4-FFF2-40B4-BE49-F238E27FC236}">
                <a16:creationId xmlns:a16="http://schemas.microsoft.com/office/drawing/2014/main" id="{40A36AF1-AADC-4B18-93BA-F8EC490D941D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990C9E03-3BAF-4D4E-B023-931FDF3F2A80}"/>
              </a:ext>
            </a:extLst>
          </p:cNvPr>
          <p:cNvSpPr txBox="1"/>
          <p:nvPr/>
        </p:nvSpPr>
        <p:spPr>
          <a:xfrm>
            <a:off x="2533845" y="-106735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BPMN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9A5EDD1E-CEFF-45D8-ADD1-5365CDAE50C5}"/>
              </a:ext>
            </a:extLst>
          </p:cNvPr>
          <p:cNvSpPr txBox="1"/>
          <p:nvPr/>
        </p:nvSpPr>
        <p:spPr>
          <a:xfrm>
            <a:off x="254000" y="573566"/>
            <a:ext cx="11684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Subprocesso de captação de dados</a:t>
            </a:r>
            <a:endParaRPr lang="en-US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A274AF2-B3A6-4413-9EC6-FDA45B2C7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3"/>
          <a:stretch/>
        </p:blipFill>
        <p:spPr>
          <a:xfrm>
            <a:off x="0" y="2586182"/>
            <a:ext cx="12192000" cy="39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65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5">
            <a:extLst>
              <a:ext uri="{FF2B5EF4-FFF2-40B4-BE49-F238E27FC236}">
                <a16:creationId xmlns:a16="http://schemas.microsoft.com/office/drawing/2014/main" id="{40A36AF1-AADC-4B18-93BA-F8EC490D941D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990C9E03-3BAF-4D4E-B023-931FDF3F2A80}"/>
              </a:ext>
            </a:extLst>
          </p:cNvPr>
          <p:cNvSpPr txBox="1"/>
          <p:nvPr/>
        </p:nvSpPr>
        <p:spPr>
          <a:xfrm>
            <a:off x="2533845" y="-106735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BPMN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9A5EDD1E-CEFF-45D8-ADD1-5365CDAE50C5}"/>
              </a:ext>
            </a:extLst>
          </p:cNvPr>
          <p:cNvSpPr txBox="1"/>
          <p:nvPr/>
        </p:nvSpPr>
        <p:spPr>
          <a:xfrm>
            <a:off x="254000" y="573566"/>
            <a:ext cx="11684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Processo de uso do monitoramento SixMinds plantações</a:t>
            </a:r>
            <a:endParaRPr lang="en-US"/>
          </a:p>
        </p:txBody>
      </p:sp>
      <p:pic>
        <p:nvPicPr>
          <p:cNvPr id="8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C8C17D88-9993-455C-8FDC-0C6364AB6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r="4163" b="51248"/>
          <a:stretch/>
        </p:blipFill>
        <p:spPr>
          <a:xfrm>
            <a:off x="1186542" y="1152938"/>
            <a:ext cx="9818914" cy="589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6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15">
            <a:extLst>
              <a:ext uri="{FF2B5EF4-FFF2-40B4-BE49-F238E27FC236}">
                <a16:creationId xmlns:a16="http://schemas.microsoft.com/office/drawing/2014/main" id="{0D8B326F-29F2-4483-9604-D3D21B52B3CC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id="{BACEFC52-48FB-4811-85D8-1E87537342E2}"/>
              </a:ext>
            </a:extLst>
          </p:cNvPr>
          <p:cNvSpPr txBox="1"/>
          <p:nvPr/>
        </p:nvSpPr>
        <p:spPr>
          <a:xfrm>
            <a:off x="1728741" y="841"/>
            <a:ext cx="873451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Tela login Java</a:t>
            </a: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006FF9BB-AA8D-4135-957D-A40CB4138201}"/>
              </a:ext>
            </a:extLst>
          </p:cNvPr>
          <p:cNvSpPr txBox="1"/>
          <p:nvPr/>
        </p:nvSpPr>
        <p:spPr>
          <a:xfrm>
            <a:off x="4919509" y="6234460"/>
            <a:ext cx="241693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Banco h2</a:t>
            </a:r>
            <a:endParaRPr lang="en-US"/>
          </a:p>
        </p:txBody>
      </p:sp>
      <p:pic>
        <p:nvPicPr>
          <p:cNvPr id="15" name="Picture 2" descr="Comprar Windows 10 Pro - Download - Sistema Operacional">
            <a:extLst>
              <a:ext uri="{FF2B5EF4-FFF2-40B4-BE49-F238E27FC236}">
                <a16:creationId xmlns:a16="http://schemas.microsoft.com/office/drawing/2014/main" id="{0811F1CE-9B37-40A3-A53E-1A474DDDD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t="2703" r="6040" b="4730"/>
          <a:stretch/>
        </p:blipFill>
        <p:spPr bwMode="auto">
          <a:xfrm>
            <a:off x="193760" y="1255655"/>
            <a:ext cx="947996" cy="9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buntu Linux: Entendendo sua história - Programadores Brasil">
            <a:extLst>
              <a:ext uri="{FF2B5EF4-FFF2-40B4-BE49-F238E27FC236}">
                <a16:creationId xmlns:a16="http://schemas.microsoft.com/office/drawing/2014/main" id="{ED82D864-A740-47C7-A06F-4504E478E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15" b="89932" l="10000" r="90000">
                        <a14:foregroundMark x1="50333" y1="9615" x2="50333" y2="9615"/>
                        <a14:foregroundMark x1="16333" y1="77602" x2="16333" y2="77602"/>
                        <a14:foregroundMark x1="28833" y1="72964" x2="28833" y2="72964"/>
                        <a14:foregroundMark x1="41250" y1="72059" x2="41250" y2="72059"/>
                        <a14:foregroundMark x1="53500" y1="73077" x2="53500" y2="73077"/>
                        <a14:foregroundMark x1="65417" y1="70701" x2="65417" y2="70701"/>
                        <a14:foregroundMark x1="74083" y1="71833" x2="74083" y2="71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6569" r="13514" b="9489"/>
          <a:stretch/>
        </p:blipFill>
        <p:spPr bwMode="auto">
          <a:xfrm>
            <a:off x="1291007" y="1251550"/>
            <a:ext cx="1248723" cy="10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4FD683-4814-4519-B57E-96E035F8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011" y="1248649"/>
            <a:ext cx="4069976" cy="263947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49DD85-1F8F-426A-B537-4F6A7C0A1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88" y="3784201"/>
            <a:ext cx="2743200" cy="2445173"/>
          </a:xfrm>
          <a:prstGeom prst="rect">
            <a:avLst/>
          </a:prstGeom>
        </p:spPr>
      </p:pic>
      <p:pic>
        <p:nvPicPr>
          <p:cNvPr id="8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DB25F97C-E6B2-4AAA-AFA3-94F54C21A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5412" y="3781839"/>
            <a:ext cx="3056964" cy="2449898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8DEFCC0-BE4F-4090-8954-BCAB49E16935}"/>
              </a:ext>
            </a:extLst>
          </p:cNvPr>
          <p:cNvCxnSpPr/>
          <p:nvPr/>
        </p:nvCxnSpPr>
        <p:spPr>
          <a:xfrm>
            <a:off x="7319682" y="4000500"/>
            <a:ext cx="914400" cy="1524000"/>
          </a:xfrm>
          <a:prstGeom prst="curvedConnector3">
            <a:avLst/>
          </a:prstGeom>
          <a:ln w="57150">
            <a:solidFill>
              <a:srgbClr val="9AD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4CD49A6-A5AC-48C9-BCE5-02929643B978}"/>
              </a:ext>
            </a:extLst>
          </p:cNvPr>
          <p:cNvCxnSpPr>
            <a:cxnSpLocks/>
          </p:cNvCxnSpPr>
          <p:nvPr/>
        </p:nvCxnSpPr>
        <p:spPr>
          <a:xfrm flipH="1">
            <a:off x="3957917" y="4000500"/>
            <a:ext cx="914400" cy="1524000"/>
          </a:xfrm>
          <a:prstGeom prst="curvedConnector3">
            <a:avLst/>
          </a:prstGeom>
          <a:ln w="57150">
            <a:solidFill>
              <a:srgbClr val="9AD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77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Ver a imagem de origem">
            <a:extLst>
              <a:ext uri="{FF2B5EF4-FFF2-40B4-BE49-F238E27FC236}">
                <a16:creationId xmlns:a16="http://schemas.microsoft.com/office/drawing/2014/main" id="{A8D9A473-0346-42EC-A137-89317B2D9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988753-1BF8-4CA0-9F59-46657E0CDDC1}"/>
              </a:ext>
            </a:extLst>
          </p:cNvPr>
          <p:cNvSpPr txBox="1"/>
          <p:nvPr/>
        </p:nvSpPr>
        <p:spPr>
          <a:xfrm>
            <a:off x="-176464" y="4660067"/>
            <a:ext cx="5598695" cy="84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Módulo1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70C1D7-041F-4D07-A7E9-266F39258C2F}"/>
              </a:ext>
            </a:extLst>
          </p:cNvPr>
          <p:cNvSpPr/>
          <p:nvPr/>
        </p:nvSpPr>
        <p:spPr>
          <a:xfrm>
            <a:off x="0" y="5506611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79011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2529132" y="199122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Dashboard Analista</a:t>
            </a:r>
          </a:p>
        </p:txBody>
      </p:sp>
      <p:sp>
        <p:nvSpPr>
          <p:cNvPr id="5" name="Retângulo 15">
            <a:extLst>
              <a:ext uri="{FF2B5EF4-FFF2-40B4-BE49-F238E27FC236}">
                <a16:creationId xmlns:a16="http://schemas.microsoft.com/office/drawing/2014/main" id="{49137C0B-CC00-41AD-AB33-E68202681C58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271D46-58C7-40A3-B3EF-AB51524E1259}"/>
              </a:ext>
            </a:extLst>
          </p:cNvPr>
          <p:cNvCxnSpPr/>
          <p:nvPr/>
        </p:nvCxnSpPr>
        <p:spPr>
          <a:xfrm>
            <a:off x="3756213" y="2272553"/>
            <a:ext cx="0" cy="3684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E4DC011-006E-4F86-AB68-DBDAE958B67C}"/>
              </a:ext>
            </a:extLst>
          </p:cNvPr>
          <p:cNvGrpSpPr/>
          <p:nvPr/>
        </p:nvGrpSpPr>
        <p:grpSpPr>
          <a:xfrm>
            <a:off x="44478" y="1693769"/>
            <a:ext cx="3716815" cy="4717971"/>
            <a:chOff x="44478" y="974411"/>
            <a:chExt cx="3716815" cy="4717971"/>
          </a:xfrm>
        </p:grpSpPr>
        <p:sp>
          <p:nvSpPr>
            <p:cNvPr id="14" name="CaixaDeTexto 3">
              <a:extLst>
                <a:ext uri="{FF2B5EF4-FFF2-40B4-BE49-F238E27FC236}">
                  <a16:creationId xmlns:a16="http://schemas.microsoft.com/office/drawing/2014/main" id="{FFAC9552-B1DD-4659-A960-922F5E51C7D5}"/>
                </a:ext>
              </a:extLst>
            </p:cNvPr>
            <p:cNvSpPr txBox="1"/>
            <p:nvPr/>
          </p:nvSpPr>
          <p:spPr>
            <a:xfrm>
              <a:off x="646794" y="974411"/>
              <a:ext cx="2416934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3200">
                  <a:solidFill>
                    <a:srgbClr val="9ADBA4"/>
                  </a:solidFill>
                  <a:latin typeface="Bahnschrift SemiBold SemiConden"/>
                  <a:ea typeface="Verdana"/>
                  <a:cs typeface="Verdana"/>
                </a:rPr>
                <a:t>Dashboard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5D0E6CE5-8E26-4838-A5C6-7E995B4C3159}"/>
                </a:ext>
              </a:extLst>
            </p:cNvPr>
            <p:cNvSpPr/>
            <p:nvPr/>
          </p:nvSpPr>
          <p:spPr>
            <a:xfrm rot="5400000" flipV="1">
              <a:off x="1729223" y="1457324"/>
              <a:ext cx="259977" cy="1255060"/>
            </a:xfrm>
            <a:prstGeom prst="leftBrace">
              <a:avLst/>
            </a:prstGeom>
            <a:ln w="57150">
              <a:solidFill>
                <a:srgbClr val="9ADB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3">
              <a:extLst>
                <a:ext uri="{FF2B5EF4-FFF2-40B4-BE49-F238E27FC236}">
                  <a16:creationId xmlns:a16="http://schemas.microsoft.com/office/drawing/2014/main" id="{4C577D7F-5DEA-4FCC-B54A-972D6C28F6CB}"/>
                </a:ext>
              </a:extLst>
            </p:cNvPr>
            <p:cNvSpPr txBox="1"/>
            <p:nvPr/>
          </p:nvSpPr>
          <p:spPr>
            <a:xfrm>
              <a:off x="44478" y="2540993"/>
              <a:ext cx="371681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24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  Analista      Gerente</a:t>
              </a:r>
            </a:p>
          </p:txBody>
        </p:sp>
        <p:sp>
          <p:nvSpPr>
            <p:cNvPr id="11" name="CaixaDeTexto 3">
              <a:extLst>
                <a:ext uri="{FF2B5EF4-FFF2-40B4-BE49-F238E27FC236}">
                  <a16:creationId xmlns:a16="http://schemas.microsoft.com/office/drawing/2014/main" id="{FEEE02A5-2718-43A2-B180-269B84584265}"/>
                </a:ext>
              </a:extLst>
            </p:cNvPr>
            <p:cNvSpPr txBox="1"/>
            <p:nvPr/>
          </p:nvSpPr>
          <p:spPr>
            <a:xfrm>
              <a:off x="1201485" y="4584386"/>
              <a:ext cx="1394958" cy="11079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 Micro</a:t>
              </a:r>
              <a:endParaRPr lang="en-US" sz="1600">
                <a:solidFill>
                  <a:schemeClr val="bg1"/>
                </a:solidFill>
                <a:cs typeface="Calibri" panose="020F0502020204030204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Único</a:t>
              </a:r>
            </a:p>
            <a:p>
              <a:pPr marL="342900" indent="-34290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Focado</a:t>
              </a:r>
            </a:p>
            <a:p>
              <a:pPr marL="342900" indent="-342900">
                <a:buFont typeface="Arial"/>
                <a:buChar char="•"/>
              </a:pPr>
              <a:endParaRPr lang="pt-BR">
                <a:solidFill>
                  <a:schemeClr val="bg1"/>
                </a:solidFill>
                <a:latin typeface="Bahnschrift SemiBold SemiConden"/>
                <a:ea typeface="Verdana"/>
                <a:cs typeface="Verdana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F889D5-3AEB-4446-99D1-96A629ED422A}"/>
              </a:ext>
            </a:extLst>
          </p:cNvPr>
          <p:cNvCxnSpPr/>
          <p:nvPr/>
        </p:nvCxnSpPr>
        <p:spPr>
          <a:xfrm flipH="1">
            <a:off x="3752850" y="2276475"/>
            <a:ext cx="9525" cy="3733800"/>
          </a:xfrm>
          <a:prstGeom prst="straightConnector1">
            <a:avLst/>
          </a:prstGeom>
          <a:ln w="28575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3">
            <a:extLst>
              <a:ext uri="{FF2B5EF4-FFF2-40B4-BE49-F238E27FC236}">
                <a16:creationId xmlns:a16="http://schemas.microsoft.com/office/drawing/2014/main" id="{D16687CE-53EF-4D61-95D5-94965644F611}"/>
              </a:ext>
            </a:extLst>
          </p:cNvPr>
          <p:cNvSpPr txBox="1"/>
          <p:nvPr/>
        </p:nvSpPr>
        <p:spPr>
          <a:xfrm>
            <a:off x="6733269" y="1693769"/>
            <a:ext cx="241693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Protótipo</a:t>
            </a:r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48F71D8-5CB2-4B4A-9FA7-F73E7CEF19F7}"/>
              </a:ext>
            </a:extLst>
          </p:cNvPr>
          <p:cNvCxnSpPr/>
          <p:nvPr/>
        </p:nvCxnSpPr>
        <p:spPr>
          <a:xfrm>
            <a:off x="990600" y="3695700"/>
            <a:ext cx="914400" cy="1524000"/>
          </a:xfrm>
          <a:prstGeom prst="curvedConnector3">
            <a:avLst/>
          </a:prstGeom>
          <a:ln w="57150">
            <a:solidFill>
              <a:srgbClr val="9AD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29731A1-09E2-4EC2-A3C8-1022097E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87" y="2277282"/>
            <a:ext cx="7332323" cy="37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53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1642777" y="192753"/>
            <a:ext cx="891779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err="1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Jira</a:t>
            </a:r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 Service Desk</a:t>
            </a:r>
          </a:p>
        </p:txBody>
      </p:sp>
      <p:sp>
        <p:nvSpPr>
          <p:cNvPr id="5" name="Retângulo 15">
            <a:extLst>
              <a:ext uri="{FF2B5EF4-FFF2-40B4-BE49-F238E27FC236}">
                <a16:creationId xmlns:a16="http://schemas.microsoft.com/office/drawing/2014/main" id="{49137C0B-CC00-41AD-AB33-E68202681C58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0159E4-889C-4878-ADDB-EB4053211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" t="2096" r="2516" b="1529"/>
          <a:stretch/>
        </p:blipFill>
        <p:spPr>
          <a:xfrm>
            <a:off x="8749513" y="1516760"/>
            <a:ext cx="2552633" cy="3934682"/>
          </a:xfrm>
          <a:prstGeom prst="rect">
            <a:avLst/>
          </a:prstGeom>
        </p:spPr>
      </p:pic>
      <p:pic>
        <p:nvPicPr>
          <p:cNvPr id="11" name="Graphic 11" descr="Zoom in">
            <a:extLst>
              <a:ext uri="{FF2B5EF4-FFF2-40B4-BE49-F238E27FC236}">
                <a16:creationId xmlns:a16="http://schemas.microsoft.com/office/drawing/2014/main" id="{021CD704-F01C-4791-AA34-9FAA87B2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096" y="3076374"/>
            <a:ext cx="543531" cy="54353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9D1B5-3A9E-4632-AC50-CE255EAA4A68}"/>
              </a:ext>
            </a:extLst>
          </p:cNvPr>
          <p:cNvCxnSpPr>
            <a:cxnSpLocks/>
          </p:cNvCxnSpPr>
          <p:nvPr/>
        </p:nvCxnSpPr>
        <p:spPr>
          <a:xfrm>
            <a:off x="4523245" y="3383717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BC5455-AC41-4D4B-921A-BF96C6987F4C}"/>
              </a:ext>
            </a:extLst>
          </p:cNvPr>
          <p:cNvCxnSpPr>
            <a:cxnSpLocks/>
          </p:cNvCxnSpPr>
          <p:nvPr/>
        </p:nvCxnSpPr>
        <p:spPr>
          <a:xfrm flipV="1">
            <a:off x="4480434" y="3168306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D74141-870F-4020-9AED-740FFDEA4586}"/>
              </a:ext>
            </a:extLst>
          </p:cNvPr>
          <p:cNvCxnSpPr>
            <a:cxnSpLocks/>
          </p:cNvCxnSpPr>
          <p:nvPr/>
        </p:nvCxnSpPr>
        <p:spPr>
          <a:xfrm flipV="1">
            <a:off x="4369132" y="2860083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Graphic 11" descr="Zoom in">
            <a:extLst>
              <a:ext uri="{FF2B5EF4-FFF2-40B4-BE49-F238E27FC236}">
                <a16:creationId xmlns:a16="http://schemas.microsoft.com/office/drawing/2014/main" id="{FE4942B4-1394-41FF-93F7-CED31726C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220" y="3119182"/>
            <a:ext cx="543531" cy="54353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9CC101-CD4B-4E5C-99C0-65E2B0D6AD67}"/>
              </a:ext>
            </a:extLst>
          </p:cNvPr>
          <p:cNvCxnSpPr>
            <a:cxnSpLocks/>
          </p:cNvCxnSpPr>
          <p:nvPr/>
        </p:nvCxnSpPr>
        <p:spPr>
          <a:xfrm>
            <a:off x="1492369" y="3426525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ABFAD0-BA1A-4707-824A-52287B587F12}"/>
              </a:ext>
            </a:extLst>
          </p:cNvPr>
          <p:cNvCxnSpPr>
            <a:cxnSpLocks/>
          </p:cNvCxnSpPr>
          <p:nvPr/>
        </p:nvCxnSpPr>
        <p:spPr>
          <a:xfrm flipV="1">
            <a:off x="1449558" y="3211114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D68CB3-2843-4119-AFD2-9A2106AE1C23}"/>
              </a:ext>
            </a:extLst>
          </p:cNvPr>
          <p:cNvCxnSpPr>
            <a:cxnSpLocks/>
          </p:cNvCxnSpPr>
          <p:nvPr/>
        </p:nvCxnSpPr>
        <p:spPr>
          <a:xfrm flipV="1">
            <a:off x="1338256" y="2902891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D214220-83AD-48F1-9B7C-C4ADE6AF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423" y="5826250"/>
            <a:ext cx="4815155" cy="60799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D2130F4-8817-433A-9611-2F8A4DA07810}"/>
              </a:ext>
            </a:extLst>
          </p:cNvPr>
          <p:cNvSpPr/>
          <p:nvPr/>
        </p:nvSpPr>
        <p:spPr>
          <a:xfrm>
            <a:off x="413428" y="3080429"/>
            <a:ext cx="505145" cy="4794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44F1436A-9D8F-41FA-93F8-F4CA01C1E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51" y="2936610"/>
            <a:ext cx="809517" cy="8590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DD8646-AD8F-4A3A-860B-4CA27616DA55}"/>
              </a:ext>
            </a:extLst>
          </p:cNvPr>
          <p:cNvSpPr/>
          <p:nvPr/>
        </p:nvSpPr>
        <p:spPr>
          <a:xfrm>
            <a:off x="1978318" y="2936823"/>
            <a:ext cx="2005758" cy="672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E5172A6-88D4-4B09-A513-85E07ABF56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30" t="-1228" r="312"/>
          <a:stretch/>
        </p:blipFill>
        <p:spPr>
          <a:xfrm>
            <a:off x="1923231" y="2914641"/>
            <a:ext cx="2119359" cy="766625"/>
          </a:xfrm>
          <a:prstGeom prst="rect">
            <a:avLst/>
          </a:prstGeom>
        </p:spPr>
      </p:pic>
      <p:pic>
        <p:nvPicPr>
          <p:cNvPr id="13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BC9C943-D99D-4CE4-8D0D-1AD0B8EB5E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73" t="2301" r="2492" b="2301"/>
          <a:stretch/>
        </p:blipFill>
        <p:spPr>
          <a:xfrm>
            <a:off x="5041187" y="1585254"/>
            <a:ext cx="2546656" cy="3898311"/>
          </a:xfrm>
          <a:prstGeom prst="rect">
            <a:avLst/>
          </a:prstGeom>
        </p:spPr>
      </p:pic>
      <p:pic>
        <p:nvPicPr>
          <p:cNvPr id="22" name="Graphic 11" descr="Zoom in">
            <a:extLst>
              <a:ext uri="{FF2B5EF4-FFF2-40B4-BE49-F238E27FC236}">
                <a16:creationId xmlns:a16="http://schemas.microsoft.com/office/drawing/2014/main" id="{AD63D2AC-FE09-4A4A-B682-1845FDBF4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7612" y="2990755"/>
            <a:ext cx="543531" cy="54353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53DA8D-81F9-44AF-A25B-540C08A96A8E}"/>
              </a:ext>
            </a:extLst>
          </p:cNvPr>
          <p:cNvCxnSpPr>
            <a:cxnSpLocks/>
          </p:cNvCxnSpPr>
          <p:nvPr/>
        </p:nvCxnSpPr>
        <p:spPr>
          <a:xfrm>
            <a:off x="8127761" y="3298099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826537-6482-4F54-88CA-C7D18FA7B148}"/>
              </a:ext>
            </a:extLst>
          </p:cNvPr>
          <p:cNvCxnSpPr>
            <a:cxnSpLocks/>
          </p:cNvCxnSpPr>
          <p:nvPr/>
        </p:nvCxnSpPr>
        <p:spPr>
          <a:xfrm flipV="1">
            <a:off x="8084950" y="3082687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23045E-40FD-4D5B-BE0A-BD3EEE2721E9}"/>
              </a:ext>
            </a:extLst>
          </p:cNvPr>
          <p:cNvCxnSpPr>
            <a:cxnSpLocks/>
          </p:cNvCxnSpPr>
          <p:nvPr/>
        </p:nvCxnSpPr>
        <p:spPr>
          <a:xfrm flipV="1">
            <a:off x="7973648" y="2774464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6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1642777" y="192753"/>
            <a:ext cx="891779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Chamado de Emergência</a:t>
            </a:r>
            <a:endParaRPr lang="en-US"/>
          </a:p>
        </p:txBody>
      </p:sp>
      <p:sp>
        <p:nvSpPr>
          <p:cNvPr id="5" name="Retângulo 15">
            <a:extLst>
              <a:ext uri="{FF2B5EF4-FFF2-40B4-BE49-F238E27FC236}">
                <a16:creationId xmlns:a16="http://schemas.microsoft.com/office/drawing/2014/main" id="{49137C0B-CC00-41AD-AB33-E68202681C58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EFD1F8-5CC4-4CA1-9D3D-D5B015E8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32" y="2534194"/>
            <a:ext cx="4178451" cy="2159177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0159E4-889C-4878-ADDB-EB405321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61" y="1696558"/>
            <a:ext cx="3932663" cy="3825850"/>
          </a:xfrm>
          <a:prstGeom prst="rect">
            <a:avLst/>
          </a:prstGeom>
        </p:spPr>
      </p:pic>
      <p:pic>
        <p:nvPicPr>
          <p:cNvPr id="11" name="Graphic 11" descr="Zoom in">
            <a:extLst>
              <a:ext uri="{FF2B5EF4-FFF2-40B4-BE49-F238E27FC236}">
                <a16:creationId xmlns:a16="http://schemas.microsoft.com/office/drawing/2014/main" id="{021CD704-F01C-4791-AA34-9FAA87B29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2669" y="3179116"/>
            <a:ext cx="543531" cy="54353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AF89CAA-378E-4F99-84A8-1F7B01879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667" y="5747486"/>
            <a:ext cx="2828819" cy="7074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9D1B5-3A9E-4632-AC50-CE255EAA4A68}"/>
              </a:ext>
            </a:extLst>
          </p:cNvPr>
          <p:cNvCxnSpPr>
            <a:cxnSpLocks/>
          </p:cNvCxnSpPr>
          <p:nvPr/>
        </p:nvCxnSpPr>
        <p:spPr>
          <a:xfrm>
            <a:off x="7442818" y="3486459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BC5455-AC41-4D4B-921A-BF96C6987F4C}"/>
              </a:ext>
            </a:extLst>
          </p:cNvPr>
          <p:cNvCxnSpPr>
            <a:cxnSpLocks/>
          </p:cNvCxnSpPr>
          <p:nvPr/>
        </p:nvCxnSpPr>
        <p:spPr>
          <a:xfrm flipV="1">
            <a:off x="7400007" y="3271048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D74141-870F-4020-9AED-740FFDEA4586}"/>
              </a:ext>
            </a:extLst>
          </p:cNvPr>
          <p:cNvCxnSpPr>
            <a:cxnSpLocks/>
          </p:cNvCxnSpPr>
          <p:nvPr/>
        </p:nvCxnSpPr>
        <p:spPr>
          <a:xfrm flipV="1">
            <a:off x="7288705" y="2962825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Graphic 11" descr="Zoom in">
            <a:extLst>
              <a:ext uri="{FF2B5EF4-FFF2-40B4-BE49-F238E27FC236}">
                <a16:creationId xmlns:a16="http://schemas.microsoft.com/office/drawing/2014/main" id="{FE4942B4-1394-41FF-93F7-CED31726C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5658" y="3136306"/>
            <a:ext cx="543531" cy="54353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9CC101-CD4B-4E5C-99C0-65E2B0D6AD67}"/>
              </a:ext>
            </a:extLst>
          </p:cNvPr>
          <p:cNvCxnSpPr>
            <a:cxnSpLocks/>
          </p:cNvCxnSpPr>
          <p:nvPr/>
        </p:nvCxnSpPr>
        <p:spPr>
          <a:xfrm>
            <a:off x="2245807" y="3443649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ABFAD0-BA1A-4707-824A-52287B587F12}"/>
              </a:ext>
            </a:extLst>
          </p:cNvPr>
          <p:cNvCxnSpPr>
            <a:cxnSpLocks/>
          </p:cNvCxnSpPr>
          <p:nvPr/>
        </p:nvCxnSpPr>
        <p:spPr>
          <a:xfrm flipV="1">
            <a:off x="2202996" y="3228238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D68CB3-2843-4119-AFD2-9A2106AE1C23}"/>
              </a:ext>
            </a:extLst>
          </p:cNvPr>
          <p:cNvCxnSpPr>
            <a:cxnSpLocks/>
          </p:cNvCxnSpPr>
          <p:nvPr/>
        </p:nvCxnSpPr>
        <p:spPr>
          <a:xfrm flipV="1">
            <a:off x="2091694" y="2920015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048617-B1EC-4C20-BB0E-302FABCC91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312" t="45991" r="40313" b="42991"/>
          <a:stretch/>
        </p:blipFill>
        <p:spPr>
          <a:xfrm>
            <a:off x="0" y="3211780"/>
            <a:ext cx="1774667" cy="44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2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4">
            <a:extLst>
              <a:ext uri="{FF2B5EF4-FFF2-40B4-BE49-F238E27FC236}">
                <a16:creationId xmlns:a16="http://schemas.microsoft.com/office/drawing/2014/main" id="{C09F4C7E-E012-48E4-968E-C67CAF58AB04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9EAF79D6-DB7D-404C-ACAA-D02C2BF70680}"/>
              </a:ext>
            </a:extLst>
          </p:cNvPr>
          <p:cNvSpPr txBox="1"/>
          <p:nvPr/>
        </p:nvSpPr>
        <p:spPr>
          <a:xfrm>
            <a:off x="1085" y="1899"/>
            <a:ext cx="430939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Acessibilidade e ergonomia</a:t>
            </a:r>
            <a:endParaRPr lang="en-US">
              <a:cs typeface="Calibri" panose="020F050202020403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6C983B-924E-424C-B63C-2D65D8A566C2}"/>
              </a:ext>
            </a:extLst>
          </p:cNvPr>
          <p:cNvGrpSpPr/>
          <p:nvPr/>
        </p:nvGrpSpPr>
        <p:grpSpPr>
          <a:xfrm>
            <a:off x="959223" y="2402542"/>
            <a:ext cx="2393579" cy="3108543"/>
            <a:chOff x="959223" y="1873624"/>
            <a:chExt cx="2393579" cy="31085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83DCD-9E5C-4B84-9DDB-2ABE2FCAC421}"/>
                </a:ext>
              </a:extLst>
            </p:cNvPr>
            <p:cNvSpPr txBox="1"/>
            <p:nvPr/>
          </p:nvSpPr>
          <p:spPr>
            <a:xfrm>
              <a:off x="1111623" y="1873624"/>
              <a:ext cx="2097742" cy="31085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cs typeface="Calibri"/>
                </a:rPr>
                <a:t>Daltonismo</a:t>
              </a: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r>
                <a:rPr lang="en-US" sz="2800">
                  <a:solidFill>
                    <a:schemeClr val="bg1"/>
                  </a:solidFill>
                  <a:cs typeface="Calibri"/>
                </a:rPr>
                <a:t>Modo escuro</a:t>
              </a:r>
            </a:p>
          </p:txBody>
        </p:sp>
        <p:pic>
          <p:nvPicPr>
            <p:cNvPr id="17" name="Picture 17" descr="Logo&#10;&#10;Description automatically generated">
              <a:extLst>
                <a:ext uri="{FF2B5EF4-FFF2-40B4-BE49-F238E27FC236}">
                  <a16:creationId xmlns:a16="http://schemas.microsoft.com/office/drawing/2014/main" id="{7964741D-ECB3-49B6-9805-BF0279205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56" t="34967" r="13725" b="28431"/>
            <a:stretch/>
          </p:blipFill>
          <p:spPr>
            <a:xfrm>
              <a:off x="959223" y="2725271"/>
              <a:ext cx="2393579" cy="1407462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8203F7-4935-470D-97C2-CFD2738187A2}"/>
              </a:ext>
            </a:extLst>
          </p:cNvPr>
          <p:cNvCxnSpPr/>
          <p:nvPr/>
        </p:nvCxnSpPr>
        <p:spPr>
          <a:xfrm>
            <a:off x="6124575" y="2909607"/>
            <a:ext cx="4571997" cy="8965"/>
          </a:xfrm>
          <a:prstGeom prst="straightConnector1">
            <a:avLst/>
          </a:prstGeom>
          <a:ln w="28575">
            <a:solidFill>
              <a:srgbClr val="9ADB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7C436BF-5F7B-45F9-9D3F-2FE4FDD31792}"/>
              </a:ext>
            </a:extLst>
          </p:cNvPr>
          <p:cNvGrpSpPr/>
          <p:nvPr/>
        </p:nvGrpSpPr>
        <p:grpSpPr>
          <a:xfrm>
            <a:off x="4514570" y="256068"/>
            <a:ext cx="7229195" cy="2378377"/>
            <a:chOff x="4514570" y="-1107"/>
            <a:chExt cx="7229195" cy="2378377"/>
          </a:xfrm>
        </p:grpSpPr>
        <p:pic>
          <p:nvPicPr>
            <p:cNvPr id="21" name="Picture 10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CB7CCEAA-056C-4213-93DD-6AD20DA98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6" b="362"/>
            <a:stretch/>
          </p:blipFill>
          <p:spPr>
            <a:xfrm>
              <a:off x="5916707" y="-1107"/>
              <a:ext cx="5827058" cy="2378377"/>
            </a:xfrm>
            <a:prstGeom prst="rect">
              <a:avLst/>
            </a:prstGeom>
          </p:spPr>
        </p:pic>
        <p:pic>
          <p:nvPicPr>
            <p:cNvPr id="22" name="Picture 2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6D261B2-FDD5-4CAC-BDDF-60781CA2B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4570" y="1009090"/>
              <a:ext cx="885825" cy="895350"/>
            </a:xfrm>
            <a:prstGeom prst="rect">
              <a:avLst/>
            </a:prstGeom>
          </p:spPr>
        </p:pic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0D20EBF7-F91B-44F3-A3FF-DAA5235DA67C}"/>
                </a:ext>
              </a:extLst>
            </p:cNvPr>
            <p:cNvSpPr/>
            <p:nvPr/>
          </p:nvSpPr>
          <p:spPr>
            <a:xfrm>
              <a:off x="5650723" y="1008529"/>
              <a:ext cx="268941" cy="887507"/>
            </a:xfrm>
            <a:prstGeom prst="leftBrace">
              <a:avLst/>
            </a:prstGeom>
            <a:ln w="57150">
              <a:solidFill>
                <a:srgbClr val="9ADB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5684C4-6F11-455C-81A6-30AD63B7F38B}"/>
              </a:ext>
            </a:extLst>
          </p:cNvPr>
          <p:cNvGrpSpPr/>
          <p:nvPr/>
        </p:nvGrpSpPr>
        <p:grpSpPr>
          <a:xfrm>
            <a:off x="4470867" y="3262593"/>
            <a:ext cx="7269846" cy="3129989"/>
            <a:chOff x="4470867" y="3100668"/>
            <a:chExt cx="7269846" cy="3129989"/>
          </a:xfrm>
        </p:grpSpPr>
        <p:pic>
          <p:nvPicPr>
            <p:cNvPr id="24" name="Picture 24" descr="Chart&#10;&#10;Description automatically generated">
              <a:extLst>
                <a:ext uri="{FF2B5EF4-FFF2-40B4-BE49-F238E27FC236}">
                  <a16:creationId xmlns:a16="http://schemas.microsoft.com/office/drawing/2014/main" id="{9AFB9E7D-D563-4E60-8704-1A85EC527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5286" y="3200213"/>
              <a:ext cx="5955427" cy="3030444"/>
            </a:xfrm>
            <a:prstGeom prst="rect">
              <a:avLst/>
            </a:prstGeom>
          </p:spPr>
        </p:pic>
        <p:pic>
          <p:nvPicPr>
            <p:cNvPr id="25" name="Picture 25">
              <a:extLst>
                <a:ext uri="{FF2B5EF4-FFF2-40B4-BE49-F238E27FC236}">
                  <a16:creationId xmlns:a16="http://schemas.microsoft.com/office/drawing/2014/main" id="{6338B1BE-B10E-4D75-8871-79F41CF22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0867" y="3100668"/>
              <a:ext cx="1152525" cy="1905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7A561-1C40-4E02-A256-6E876EBAD3A0}"/>
              </a:ext>
            </a:extLst>
          </p:cNvPr>
          <p:cNvGrpSpPr/>
          <p:nvPr/>
        </p:nvGrpSpPr>
        <p:grpSpPr>
          <a:xfrm>
            <a:off x="4429685" y="3284163"/>
            <a:ext cx="7312526" cy="3109971"/>
            <a:chOff x="4600014" y="3122238"/>
            <a:chExt cx="7312526" cy="3109971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4A94CBAE-45E9-4675-BD9C-E3557884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0014" y="3122238"/>
              <a:ext cx="1181100" cy="219075"/>
            </a:xfrm>
            <a:prstGeom prst="rect">
              <a:avLst/>
            </a:prstGeom>
          </p:spPr>
        </p:pic>
        <p:pic>
          <p:nvPicPr>
            <p:cNvPr id="27" name="Picture 27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88A1DF08-3CA4-4493-B22A-835780CA7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4118" y="3198661"/>
              <a:ext cx="5958422" cy="3033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25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2529132" y="199122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Dashboard Gerente</a:t>
            </a:r>
          </a:p>
        </p:txBody>
      </p:sp>
      <p:sp>
        <p:nvSpPr>
          <p:cNvPr id="5" name="Retângulo 15">
            <a:extLst>
              <a:ext uri="{FF2B5EF4-FFF2-40B4-BE49-F238E27FC236}">
                <a16:creationId xmlns:a16="http://schemas.microsoft.com/office/drawing/2014/main" id="{49137C0B-CC00-41AD-AB33-E68202681C58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271D46-58C7-40A3-B3EF-AB51524E1259}"/>
              </a:ext>
            </a:extLst>
          </p:cNvPr>
          <p:cNvCxnSpPr/>
          <p:nvPr/>
        </p:nvCxnSpPr>
        <p:spPr>
          <a:xfrm>
            <a:off x="3756213" y="2272553"/>
            <a:ext cx="0" cy="3684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E4DC011-006E-4F86-AB68-DBDAE958B67C}"/>
              </a:ext>
            </a:extLst>
          </p:cNvPr>
          <p:cNvGrpSpPr/>
          <p:nvPr/>
        </p:nvGrpSpPr>
        <p:grpSpPr>
          <a:xfrm>
            <a:off x="44478" y="1693769"/>
            <a:ext cx="3716815" cy="4717971"/>
            <a:chOff x="44478" y="974411"/>
            <a:chExt cx="3716815" cy="4717971"/>
          </a:xfrm>
        </p:grpSpPr>
        <p:sp>
          <p:nvSpPr>
            <p:cNvPr id="14" name="CaixaDeTexto 3">
              <a:extLst>
                <a:ext uri="{FF2B5EF4-FFF2-40B4-BE49-F238E27FC236}">
                  <a16:creationId xmlns:a16="http://schemas.microsoft.com/office/drawing/2014/main" id="{FFAC9552-B1DD-4659-A960-922F5E51C7D5}"/>
                </a:ext>
              </a:extLst>
            </p:cNvPr>
            <p:cNvSpPr txBox="1"/>
            <p:nvPr/>
          </p:nvSpPr>
          <p:spPr>
            <a:xfrm>
              <a:off x="646794" y="974411"/>
              <a:ext cx="2416934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3200">
                  <a:solidFill>
                    <a:srgbClr val="9ADBA4"/>
                  </a:solidFill>
                  <a:latin typeface="Bahnschrift SemiBold SemiConden"/>
                  <a:ea typeface="Verdana"/>
                  <a:cs typeface="Verdana"/>
                </a:rPr>
                <a:t>Dashboard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5D0E6CE5-8E26-4838-A5C6-7E995B4C3159}"/>
                </a:ext>
              </a:extLst>
            </p:cNvPr>
            <p:cNvSpPr/>
            <p:nvPr/>
          </p:nvSpPr>
          <p:spPr>
            <a:xfrm rot="5400000" flipV="1">
              <a:off x="1729223" y="1457324"/>
              <a:ext cx="259977" cy="1255060"/>
            </a:xfrm>
            <a:prstGeom prst="leftBrace">
              <a:avLst/>
            </a:prstGeom>
            <a:ln w="57150">
              <a:solidFill>
                <a:srgbClr val="9ADB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3">
              <a:extLst>
                <a:ext uri="{FF2B5EF4-FFF2-40B4-BE49-F238E27FC236}">
                  <a16:creationId xmlns:a16="http://schemas.microsoft.com/office/drawing/2014/main" id="{4C577D7F-5DEA-4FCC-B54A-972D6C28F6CB}"/>
                </a:ext>
              </a:extLst>
            </p:cNvPr>
            <p:cNvSpPr txBox="1"/>
            <p:nvPr/>
          </p:nvSpPr>
          <p:spPr>
            <a:xfrm>
              <a:off x="44478" y="2540993"/>
              <a:ext cx="371681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24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  Analista      Gerente</a:t>
              </a:r>
            </a:p>
          </p:txBody>
        </p:sp>
        <p:sp>
          <p:nvSpPr>
            <p:cNvPr id="11" name="CaixaDeTexto 3">
              <a:extLst>
                <a:ext uri="{FF2B5EF4-FFF2-40B4-BE49-F238E27FC236}">
                  <a16:creationId xmlns:a16="http://schemas.microsoft.com/office/drawing/2014/main" id="{FEEE02A5-2718-43A2-B180-269B84584265}"/>
                </a:ext>
              </a:extLst>
            </p:cNvPr>
            <p:cNvSpPr txBox="1"/>
            <p:nvPr/>
          </p:nvSpPr>
          <p:spPr>
            <a:xfrm>
              <a:off x="1201485" y="4584386"/>
              <a:ext cx="1880733" cy="11079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 Macro</a:t>
              </a:r>
              <a:endParaRPr lang="en-US" sz="1600">
                <a:solidFill>
                  <a:schemeClr val="bg1"/>
                </a:solidFill>
                <a:cs typeface="Calibri" panose="020F0502020204030204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Diverso</a:t>
              </a:r>
            </a:p>
            <a:p>
              <a:pPr marL="342900" indent="-34290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Generalizado</a:t>
              </a:r>
            </a:p>
            <a:p>
              <a:pPr marL="342900" indent="-342900">
                <a:buFont typeface="Arial"/>
                <a:buChar char="•"/>
              </a:pPr>
              <a:endParaRPr lang="pt-BR">
                <a:solidFill>
                  <a:schemeClr val="bg1"/>
                </a:solidFill>
                <a:latin typeface="Bahnschrift SemiBold SemiConden"/>
                <a:ea typeface="Verdana"/>
                <a:cs typeface="Verdana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F889D5-3AEB-4446-99D1-96A629ED422A}"/>
              </a:ext>
            </a:extLst>
          </p:cNvPr>
          <p:cNvCxnSpPr/>
          <p:nvPr/>
        </p:nvCxnSpPr>
        <p:spPr>
          <a:xfrm flipH="1">
            <a:off x="3752850" y="2276475"/>
            <a:ext cx="9525" cy="3733800"/>
          </a:xfrm>
          <a:prstGeom prst="straightConnector1">
            <a:avLst/>
          </a:prstGeom>
          <a:ln w="28575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3">
            <a:extLst>
              <a:ext uri="{FF2B5EF4-FFF2-40B4-BE49-F238E27FC236}">
                <a16:creationId xmlns:a16="http://schemas.microsoft.com/office/drawing/2014/main" id="{D16687CE-53EF-4D61-95D5-94965644F611}"/>
              </a:ext>
            </a:extLst>
          </p:cNvPr>
          <p:cNvSpPr txBox="1"/>
          <p:nvPr/>
        </p:nvSpPr>
        <p:spPr>
          <a:xfrm>
            <a:off x="6733269" y="1693769"/>
            <a:ext cx="241693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Protótipo</a:t>
            </a:r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48F71D8-5CB2-4B4A-9FA7-F73E7CEF19F7}"/>
              </a:ext>
            </a:extLst>
          </p:cNvPr>
          <p:cNvCxnSpPr/>
          <p:nvPr/>
        </p:nvCxnSpPr>
        <p:spPr>
          <a:xfrm flipH="1">
            <a:off x="1905000" y="3695700"/>
            <a:ext cx="914400" cy="1524000"/>
          </a:xfrm>
          <a:prstGeom prst="curvedConnector3">
            <a:avLst/>
          </a:prstGeom>
          <a:ln w="57150">
            <a:solidFill>
              <a:srgbClr val="9AD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0AD943-BDA4-4838-A6B0-C0ABA71A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858" y="2272366"/>
            <a:ext cx="6669742" cy="37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84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5">
            <a:extLst>
              <a:ext uri="{FF2B5EF4-FFF2-40B4-BE49-F238E27FC236}">
                <a16:creationId xmlns:a16="http://schemas.microsoft.com/office/drawing/2014/main" id="{8A718F61-B009-4117-891D-2CC7CE82FCF1}"/>
              </a:ext>
            </a:extLst>
          </p:cNvPr>
          <p:cNvSpPr/>
          <p:nvPr/>
        </p:nvSpPr>
        <p:spPr>
          <a:xfrm>
            <a:off x="0" y="2751"/>
            <a:ext cx="3867509" cy="704215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err="1">
              <a:cs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C7047B-25FD-45AC-82C0-6402FCB29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7" y="518513"/>
            <a:ext cx="3637473" cy="863601"/>
          </a:xfrm>
        </p:spPr>
        <p:txBody>
          <a:bodyPr>
            <a:normAutofit fontScale="90000"/>
          </a:bodyPr>
          <a:lstStyle/>
          <a:p>
            <a:r>
              <a:rPr lang="pt-BR" sz="4800" err="1">
                <a:solidFill>
                  <a:srgbClr val="9ADBA4"/>
                </a:solidFill>
                <a:ea typeface="+mj-lt"/>
                <a:cs typeface="+mj-lt"/>
              </a:rPr>
              <a:t>Pythonics</a:t>
            </a:r>
            <a:br>
              <a:rPr lang="pt-BR" sz="4800">
                <a:solidFill>
                  <a:srgbClr val="9ADBA4"/>
                </a:solidFill>
                <a:ea typeface="+mj-lt"/>
                <a:cs typeface="+mj-lt"/>
              </a:rPr>
            </a:br>
            <a:r>
              <a:rPr lang="pt-BR" sz="4800" err="1">
                <a:solidFill>
                  <a:srgbClr val="9ADBA4"/>
                </a:solidFill>
                <a:ea typeface="+mj-lt"/>
                <a:cs typeface="+mj-lt"/>
              </a:rPr>
              <a:t>Psutil</a:t>
            </a:r>
            <a:r>
              <a:rPr lang="pt-BR" sz="4800">
                <a:solidFill>
                  <a:srgbClr val="9ADBA4"/>
                </a:solidFill>
                <a:ea typeface="+mj-lt"/>
                <a:cs typeface="+mj-lt"/>
              </a:rPr>
              <a:t> (main.py)</a:t>
            </a:r>
            <a:endParaRPr lang="en-US" sz="4800">
              <a:solidFill>
                <a:srgbClr val="9ADBA4"/>
              </a:solidFill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486FF-D2EC-4364-84AF-2601736CDC10}"/>
              </a:ext>
            </a:extLst>
          </p:cNvPr>
          <p:cNvSpPr txBox="1"/>
          <p:nvPr/>
        </p:nvSpPr>
        <p:spPr>
          <a:xfrm>
            <a:off x="569344" y="17195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4FEF9-6EE1-44C9-A8AF-41A30BA76D86}"/>
              </a:ext>
            </a:extLst>
          </p:cNvPr>
          <p:cNvSpPr txBox="1"/>
          <p:nvPr/>
        </p:nvSpPr>
        <p:spPr>
          <a:xfrm>
            <a:off x="526211" y="1892060"/>
            <a:ext cx="301636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solidFill>
                  <a:srgbClr val="9ADBA4"/>
                </a:solidFill>
                <a:cs typeface="Calibri"/>
              </a:rPr>
              <a:t>Memória</a:t>
            </a:r>
            <a:endParaRPr lang="en-US" b="1">
              <a:solidFill>
                <a:srgbClr val="9ADBA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>
                <a:solidFill>
                  <a:schemeClr val="bg1"/>
                </a:solidFill>
                <a:cs typeface="Calibri"/>
              </a:rPr>
              <a:t> ram </a:t>
            </a:r>
            <a:r>
              <a:rPr lang="en-US" err="1">
                <a:solidFill>
                  <a:schemeClr val="bg1"/>
                </a:solidFill>
                <a:cs typeface="Calibri"/>
              </a:rPr>
              <a:t>em</a:t>
            </a:r>
            <a:r>
              <a:rPr lang="en-US">
                <a:solidFill>
                  <a:schemeClr val="bg1"/>
                </a:solidFill>
                <a:cs typeface="Calibri"/>
              </a:rPr>
              <a:t> %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Livre ram </a:t>
            </a:r>
            <a:r>
              <a:rPr lang="en-US" err="1">
                <a:solidFill>
                  <a:schemeClr val="bg1"/>
                </a:solidFill>
                <a:cs typeface="Calibri"/>
              </a:rPr>
              <a:t>em</a:t>
            </a:r>
            <a:r>
              <a:rPr lang="en-US">
                <a:solidFill>
                  <a:schemeClr val="bg1"/>
                </a:solidFill>
                <a:cs typeface="Calibri"/>
              </a:rPr>
              <a:t> GB</a:t>
            </a:r>
          </a:p>
          <a:p>
            <a:endParaRPr lang="en-US">
              <a:cs typeface="Calibri"/>
            </a:endParaRPr>
          </a:p>
          <a:p>
            <a:pPr algn="ctr"/>
            <a:r>
              <a:rPr lang="en-US" b="1" err="1">
                <a:solidFill>
                  <a:srgbClr val="9ADBA4"/>
                </a:solidFill>
                <a:cs typeface="Calibri"/>
              </a:rPr>
              <a:t>Processador</a:t>
            </a:r>
            <a:endParaRPr lang="en-US" b="1">
              <a:solidFill>
                <a:srgbClr val="9ADBA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>
                <a:solidFill>
                  <a:schemeClr val="bg1"/>
                </a:solidFill>
                <a:cs typeface="Calibri"/>
              </a:rPr>
              <a:t> de </a:t>
            </a:r>
            <a:r>
              <a:rPr lang="en-US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>
                <a:solidFill>
                  <a:schemeClr val="bg1"/>
                </a:solidFill>
                <a:cs typeface="Calibri"/>
              </a:rPr>
              <a:t> core </a:t>
            </a:r>
            <a:r>
              <a:rPr lang="en-US" err="1">
                <a:solidFill>
                  <a:schemeClr val="bg1"/>
                </a:solidFill>
                <a:cs typeface="Calibri"/>
              </a:rPr>
              <a:t>em</a:t>
            </a:r>
            <a:r>
              <a:rPr lang="en-US">
                <a:solidFill>
                  <a:schemeClr val="bg1"/>
                </a:solidFill>
                <a:cs typeface="Calibri"/>
              </a:rPr>
              <a:t> %</a:t>
            </a:r>
          </a:p>
          <a:p>
            <a:endParaRPr lang="en-US">
              <a:cs typeface="Calibri"/>
            </a:endParaRPr>
          </a:p>
          <a:p>
            <a:pPr algn="ctr"/>
            <a:r>
              <a:rPr lang="en-US" b="1">
                <a:solidFill>
                  <a:srgbClr val="9ADBA4"/>
                </a:solidFill>
                <a:cs typeface="Calibri"/>
              </a:rPr>
              <a:t>Disco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>
                <a:solidFill>
                  <a:schemeClr val="bg1"/>
                </a:solidFill>
                <a:cs typeface="Calibri"/>
              </a:rPr>
              <a:t> de </a:t>
            </a:r>
            <a:r>
              <a:rPr lang="en-US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>
                <a:solidFill>
                  <a:schemeClr val="bg1"/>
                </a:solidFill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cs typeface="Calibri"/>
              </a:rPr>
              <a:t>partição</a:t>
            </a:r>
            <a:r>
              <a:rPr lang="en-US">
                <a:solidFill>
                  <a:schemeClr val="bg1"/>
                </a:solidFill>
                <a:cs typeface="Calibri"/>
              </a:rPr>
              <a:t> do disco </a:t>
            </a:r>
            <a:r>
              <a:rPr lang="en-US" err="1">
                <a:solidFill>
                  <a:schemeClr val="bg1"/>
                </a:solidFill>
                <a:cs typeface="Calibri"/>
              </a:rPr>
              <a:t>em</a:t>
            </a:r>
            <a:r>
              <a:rPr lang="en-US">
                <a:solidFill>
                  <a:schemeClr val="bg1"/>
                </a:solidFill>
                <a:cs typeface="Calibri"/>
              </a:rPr>
              <a:t> %</a:t>
            </a:r>
          </a:p>
          <a:p>
            <a:pPr algn="ctr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1CF042-E0AB-4F9A-94C1-0CE51036EBA0}"/>
              </a:ext>
            </a:extLst>
          </p:cNvPr>
          <p:cNvCxnSpPr/>
          <p:nvPr/>
        </p:nvCxnSpPr>
        <p:spPr>
          <a:xfrm>
            <a:off x="577072" y="2884637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161B26-2D1F-4271-8314-CBA86BF495FD}"/>
              </a:ext>
            </a:extLst>
          </p:cNvPr>
          <p:cNvCxnSpPr>
            <a:cxnSpLocks/>
          </p:cNvCxnSpPr>
          <p:nvPr/>
        </p:nvCxnSpPr>
        <p:spPr>
          <a:xfrm>
            <a:off x="577071" y="3804787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23788-1017-4AF1-BBFD-224B8FAF89A9}"/>
              </a:ext>
            </a:extLst>
          </p:cNvPr>
          <p:cNvCxnSpPr>
            <a:cxnSpLocks/>
          </p:cNvCxnSpPr>
          <p:nvPr/>
        </p:nvCxnSpPr>
        <p:spPr>
          <a:xfrm>
            <a:off x="519562" y="4796826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EE6A576B-8752-43CA-AF73-437DD6C9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173" y="772022"/>
            <a:ext cx="6222520" cy="564463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B7AA173-599A-4614-BCBC-88E74595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2" y="5450457"/>
            <a:ext cx="974787" cy="960409"/>
          </a:xfrm>
          <a:prstGeom prst="rect">
            <a:avLst/>
          </a:prstGeom>
        </p:spPr>
      </p:pic>
      <p:pic>
        <p:nvPicPr>
          <p:cNvPr id="20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9D95F22E-F032-4ED0-B509-CBB3357B9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477" y="5450457"/>
            <a:ext cx="1089804" cy="10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9322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15">
            <a:extLst>
              <a:ext uri="{FF2B5EF4-FFF2-40B4-BE49-F238E27FC236}">
                <a16:creationId xmlns:a16="http://schemas.microsoft.com/office/drawing/2014/main" id="{943B578B-CE79-48D8-9A78-817646FECC12}"/>
              </a:ext>
            </a:extLst>
          </p:cNvPr>
          <p:cNvSpPr/>
          <p:nvPr/>
        </p:nvSpPr>
        <p:spPr>
          <a:xfrm>
            <a:off x="0" y="2751"/>
            <a:ext cx="3867509" cy="704215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err="1">
              <a:cs typeface="Calibri" panose="020F0502020204030204"/>
            </a:endParaRPr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E8E0F150-411F-45E1-8BA4-3F6FB4E507E3}"/>
              </a:ext>
            </a:extLst>
          </p:cNvPr>
          <p:cNvSpPr txBox="1"/>
          <p:nvPr/>
        </p:nvSpPr>
        <p:spPr>
          <a:xfrm>
            <a:off x="-142689" y="-113120"/>
            <a:ext cx="400746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err="1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PythOHMs</a:t>
            </a:r>
            <a:r>
              <a:rPr lang="pt-BR" sz="400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 Open Hardware</a:t>
            </a:r>
          </a:p>
          <a:p>
            <a:pPr algn="ctr"/>
            <a:r>
              <a:rPr lang="pt-BR" sz="400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(main2.py)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7EAAB4F-7E71-49D3-9B2C-A16F6616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" y="5507966"/>
            <a:ext cx="974787" cy="960409"/>
          </a:xfrm>
          <a:prstGeom prst="rect">
            <a:avLst/>
          </a:prstGeom>
        </p:spPr>
      </p:pic>
      <p:pic>
        <p:nvPicPr>
          <p:cNvPr id="12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6B97D34-4A61-48F0-A54C-A8ABF668F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45" y="5450457"/>
            <a:ext cx="1089804" cy="1075427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9A98F40B-A632-4C10-8D43-12012F4E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53" y="804526"/>
            <a:ext cx="7703388" cy="5478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E92A3-46C7-44BA-8B04-29B9BDAACEEE}"/>
              </a:ext>
            </a:extLst>
          </p:cNvPr>
          <p:cNvSpPr txBox="1"/>
          <p:nvPr/>
        </p:nvSpPr>
        <p:spPr>
          <a:xfrm>
            <a:off x="655607" y="1676400"/>
            <a:ext cx="3016369" cy="34932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b="1" err="1">
                <a:solidFill>
                  <a:srgbClr val="9ADBA4"/>
                </a:solidFill>
                <a:cs typeface="Calibri"/>
              </a:rPr>
              <a:t>Memória</a:t>
            </a:r>
            <a:endParaRPr lang="en-US" sz="1700" b="1">
              <a:solidFill>
                <a:srgbClr val="9ADBA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sz="1700">
                <a:solidFill>
                  <a:schemeClr val="bg1"/>
                </a:solidFill>
                <a:cs typeface="Calibri"/>
              </a:rPr>
              <a:t> ram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%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  <a:cs typeface="Calibri"/>
              </a:rPr>
              <a:t>Livre ram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GB</a:t>
            </a:r>
          </a:p>
          <a:p>
            <a:endParaRPr lang="en-US" sz="1700">
              <a:cs typeface="Calibri"/>
            </a:endParaRPr>
          </a:p>
          <a:p>
            <a:pPr algn="ctr"/>
            <a:r>
              <a:rPr lang="en-US" sz="1700" b="1" err="1">
                <a:solidFill>
                  <a:srgbClr val="9ADBA4"/>
                </a:solidFill>
                <a:cs typeface="Calibri"/>
              </a:rPr>
              <a:t>Processador</a:t>
            </a:r>
            <a:endParaRPr lang="en-US" sz="1700" b="1">
              <a:solidFill>
                <a:srgbClr val="9ADBA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sz="1700">
                <a:solidFill>
                  <a:schemeClr val="bg1"/>
                </a:solidFill>
                <a:cs typeface="Calibri"/>
              </a:rPr>
              <a:t> de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core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%</a:t>
            </a: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Temperatura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de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core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°C</a:t>
            </a: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sz="1700">
                <a:solidFill>
                  <a:schemeClr val="bg1"/>
                </a:solidFill>
                <a:cs typeface="Calibri"/>
              </a:rPr>
              <a:t> de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core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MHz</a:t>
            </a:r>
          </a:p>
          <a:p>
            <a:endParaRPr lang="en-US" sz="170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1700" b="1">
                <a:solidFill>
                  <a:srgbClr val="9ADBA4"/>
                </a:solidFill>
                <a:cs typeface="Calibri"/>
              </a:rPr>
              <a:t>Disco</a:t>
            </a: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sz="1700">
                <a:solidFill>
                  <a:schemeClr val="bg1"/>
                </a:solidFill>
                <a:cs typeface="Calibri"/>
              </a:rPr>
              <a:t> do disco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%</a:t>
            </a: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Temperatura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do disco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°C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94E92F-3B24-4850-90AB-67EDFF81C140}"/>
              </a:ext>
            </a:extLst>
          </p:cNvPr>
          <p:cNvCxnSpPr/>
          <p:nvPr/>
        </p:nvCxnSpPr>
        <p:spPr>
          <a:xfrm>
            <a:off x="620204" y="2553958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9B0A7-3ABD-4285-9147-09D6B05FB949}"/>
              </a:ext>
            </a:extLst>
          </p:cNvPr>
          <p:cNvCxnSpPr/>
          <p:nvPr/>
        </p:nvCxnSpPr>
        <p:spPr>
          <a:xfrm>
            <a:off x="620204" y="4164222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04A0EA-401C-4AE2-9956-F4EF0F34C005}"/>
              </a:ext>
            </a:extLst>
          </p:cNvPr>
          <p:cNvCxnSpPr/>
          <p:nvPr/>
        </p:nvCxnSpPr>
        <p:spPr>
          <a:xfrm>
            <a:off x="620204" y="5127505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065B257-0021-4CF4-97E2-91728F3B9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914" y="5444886"/>
            <a:ext cx="10287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4">
            <a:extLst>
              <a:ext uri="{FF2B5EF4-FFF2-40B4-BE49-F238E27FC236}">
                <a16:creationId xmlns:a16="http://schemas.microsoft.com/office/drawing/2014/main" id="{DCCDC364-9CC1-42A2-8742-D8BD63D8D5B5}"/>
              </a:ext>
            </a:extLst>
          </p:cNvPr>
          <p:cNvSpPr/>
          <p:nvPr/>
        </p:nvSpPr>
        <p:spPr>
          <a:xfrm>
            <a:off x="213" y="948906"/>
            <a:ext cx="12192884" cy="59090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C9E1B110-3572-4E17-8EB9-BDC33B393939}"/>
              </a:ext>
            </a:extLst>
          </p:cNvPr>
          <p:cNvSpPr txBox="1"/>
          <p:nvPr/>
        </p:nvSpPr>
        <p:spPr>
          <a:xfrm>
            <a:off x="61470" y="62284"/>
            <a:ext cx="1213067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4800" dirty="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Modelagem Matematica &amp; Graficos </a:t>
            </a:r>
            <a:r>
              <a:rPr lang="pt-BR" sz="480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Estatísticos</a:t>
            </a:r>
            <a:endParaRPr lang="pt-BR" sz="4800" dirty="0">
              <a:solidFill>
                <a:srgbClr val="9ADBA4"/>
              </a:solidFill>
              <a:latin typeface="Calibri Light"/>
              <a:ea typeface="Verdana"/>
              <a:cs typeface="Verdana"/>
            </a:endParaRPr>
          </a:p>
        </p:txBody>
      </p:sp>
      <p:pic>
        <p:nvPicPr>
          <p:cNvPr id="9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269E107-4CD8-481C-A09E-DCF30A9A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6" y="3181672"/>
            <a:ext cx="3088258" cy="111288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503D5C-D4D9-4B59-A079-5E0955B3D9F4}"/>
              </a:ext>
            </a:extLst>
          </p:cNvPr>
          <p:cNvSpPr/>
          <p:nvPr/>
        </p:nvSpPr>
        <p:spPr>
          <a:xfrm>
            <a:off x="5149970" y="2871158"/>
            <a:ext cx="5909093" cy="16533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5F86B79E-D1E9-4237-BAAA-B28A3901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94" y="3221966"/>
            <a:ext cx="1161692" cy="1147314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97EBE742-0EC5-4485-952E-E5213BBB2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379" y="3178834"/>
            <a:ext cx="1176069" cy="1190445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CEFEF219-16E5-4C3C-ADE3-589C64888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133" y="3178834"/>
            <a:ext cx="1204825" cy="119044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C30D1F3-A0BC-4A7A-8613-088E93AD0F12}"/>
              </a:ext>
            </a:extLst>
          </p:cNvPr>
          <p:cNvSpPr/>
          <p:nvPr/>
        </p:nvSpPr>
        <p:spPr>
          <a:xfrm>
            <a:off x="4067520" y="3430201"/>
            <a:ext cx="977660" cy="488830"/>
          </a:xfrm>
          <a:prstGeom prst="rightArrow">
            <a:avLst/>
          </a:prstGeom>
          <a:solidFill>
            <a:srgbClr val="9ADB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03737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61062" y="673426"/>
            <a:ext cx="926987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>
                <a:solidFill>
                  <a:srgbClr val="5CC49F"/>
                </a:solidFill>
                <a:latin typeface="Bahnschrift SemiBold SemiConden"/>
                <a:cs typeface="Arial" pitchFamily="34" charset="0"/>
              </a:rPr>
              <a:t>OBRIGADO PELA ATENÇÃO</a:t>
            </a:r>
            <a:endParaRPr lang="pt-BR" sz="9600" b="1">
              <a:solidFill>
                <a:srgbClr val="5CC49F"/>
              </a:solidFill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462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39481"/>
          <a:stretch/>
        </p:blipFill>
        <p:spPr>
          <a:xfrm>
            <a:off x="7306977" y="1031809"/>
            <a:ext cx="4885023" cy="454046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829740" y="6488669"/>
            <a:ext cx="3752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tx1">
                    <a:lumMod val="75000"/>
                    <a:lumOff val="25000"/>
                  </a:schemeClr>
                </a:solidFill>
              </a:rPr>
              <a:t>Fonte: </a:t>
            </a:r>
            <a:r>
              <a:rPr lang="pt-BR" sz="1100">
                <a:hlinkClick r:id="rId3"/>
              </a:rPr>
              <a:t>https://www.cnabrasil.org.br/cna/panorama-do-agro</a:t>
            </a:r>
            <a:endParaRPr lang="pt-BR" sz="1100" b="1"/>
          </a:p>
        </p:txBody>
      </p:sp>
      <p:graphicFrame>
        <p:nvGraphicFramePr>
          <p:cNvPr id="5" name="Gráfico 4"/>
          <p:cNvGraphicFramePr/>
          <p:nvPr/>
        </p:nvGraphicFramePr>
        <p:xfrm>
          <a:off x="793507" y="4129663"/>
          <a:ext cx="2771075" cy="2620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/>
          <p:cNvSpPr/>
          <p:nvPr/>
        </p:nvSpPr>
        <p:spPr>
          <a:xfrm>
            <a:off x="470900" y="1821339"/>
            <a:ext cx="6362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Asap"/>
              </a:rPr>
              <a:t>”Em 2019, a soma de bens e serviços gerados no agronegócio chegou a R$ 1,55 trilhão ou 21,4% do PIB brasileiro.” </a:t>
            </a:r>
          </a:p>
          <a:p>
            <a:pPr algn="just"/>
            <a:endParaRPr lang="pt-BR">
              <a:solidFill>
                <a:schemeClr val="tx1">
                  <a:lumMod val="75000"/>
                  <a:lumOff val="25000"/>
                </a:schemeClr>
              </a:solidFill>
              <a:latin typeface="Asap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Asap"/>
              </a:rPr>
              <a:t>“Dentre os segmentos, a maior parcela é do ramo agrícola, que corresponde a 68% desse valor (R$ 1,06 trilhão), a pecuária corresponde a 32%, ou R$ 494,8 bilhões.”</a:t>
            </a:r>
            <a:endParaRPr lang="pt-B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Gráfico 9"/>
          <p:cNvGraphicFramePr/>
          <p:nvPr/>
        </p:nvGraphicFramePr>
        <p:xfrm>
          <a:off x="4147827" y="4129663"/>
          <a:ext cx="2638883" cy="2620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tângulo 10"/>
          <p:cNvSpPr/>
          <p:nvPr/>
        </p:nvSpPr>
        <p:spPr>
          <a:xfrm>
            <a:off x="7094168" y="817026"/>
            <a:ext cx="5223338" cy="49700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E5D85970-F172-4998-9B0F-0ACA02E60B05}"/>
              </a:ext>
            </a:extLst>
          </p:cNvPr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583874" y="141291"/>
            <a:ext cx="6136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Agronegócio</a:t>
            </a:r>
          </a:p>
        </p:txBody>
      </p:sp>
    </p:spTree>
    <p:extLst>
      <p:ext uri="{BB962C8B-B14F-4D97-AF65-F5344CB8AC3E}">
        <p14:creationId xmlns:p14="http://schemas.microsoft.com/office/powerpoint/2010/main" val="58846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4294"/>
          <a:stretch/>
        </p:blipFill>
        <p:spPr>
          <a:xfrm>
            <a:off x="0" y="786547"/>
            <a:ext cx="4369901" cy="5240207"/>
          </a:xfrm>
          <a:prstGeom prst="rect">
            <a:avLst/>
          </a:prstGeom>
        </p:spPr>
      </p:pic>
      <p:sp>
        <p:nvSpPr>
          <p:cNvPr id="2" name="Retângulo 3">
            <a:extLst>
              <a:ext uri="{FF2B5EF4-FFF2-40B4-BE49-F238E27FC236}">
                <a16:creationId xmlns:a16="http://schemas.microsoft.com/office/drawing/2014/main" id="{7E3DA0B5-5A50-4B9D-9870-340A78A83F42}"/>
              </a:ext>
            </a:extLst>
          </p:cNvPr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-157655" y="621409"/>
            <a:ext cx="4708141" cy="5570482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708140" y="401826"/>
            <a:ext cx="613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 solução 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82733" y="3374409"/>
            <a:ext cx="399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WEB SITE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44879" y="3743741"/>
            <a:ext cx="6226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Ambiente dedicado para que novos possíveis clientes aprendam mais sobre a nossa empresa e contratem os nossos serviços. Também é o meio de acesso para o </a:t>
            </a:r>
            <a:r>
              <a:rPr lang="pt-BR">
                <a:solidFill>
                  <a:srgbClr val="5CC49F"/>
                </a:solidFill>
              </a:rPr>
              <a:t>dashboard</a:t>
            </a:r>
            <a:r>
              <a:rPr lang="pt-BR"/>
              <a:t>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782733" y="4753181"/>
            <a:ext cx="399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DASHBOARD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023013" y="5122513"/>
            <a:ext cx="6040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Ambiente exclusivo para os nosso clientes. Com a sua dashboard eles podem conferir, analisar, monitorar as métricas da sua plantação e ser notificados caso algo esteja errado com o seu plantio.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550486" y="1408454"/>
            <a:ext cx="6957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 solução </a:t>
            </a:r>
            <a:r>
              <a:rPr lang="pt-BR" err="1"/>
              <a:t>SixMinds</a:t>
            </a:r>
            <a:r>
              <a:rPr lang="pt-BR"/>
              <a:t> consistia em implantar sensores na plantação de nosso clientes, e  imediatamente, já seria possível visualizar os dados de temperatura e humidade atmosférica daquela localidade. Parâmetros para o </a:t>
            </a:r>
            <a:r>
              <a:rPr lang="pt-BR">
                <a:solidFill>
                  <a:srgbClr val="5CC49F"/>
                </a:solidFill>
              </a:rPr>
              <a:t>monitoramento</a:t>
            </a:r>
            <a:r>
              <a:rPr lang="pt-BR"/>
              <a:t> do plantio podiam ser instalados e caso alguma medida estivesse fora do seu limite, o cliente seria notificado instantaneamente.</a:t>
            </a:r>
          </a:p>
        </p:txBody>
      </p:sp>
    </p:spTree>
    <p:extLst>
      <p:ext uri="{BB962C8B-B14F-4D97-AF65-F5344CB8AC3E}">
        <p14:creationId xmlns:p14="http://schemas.microsoft.com/office/powerpoint/2010/main" val="288776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Bahnschrift SemiBold SemiConden"/>
                <a:ea typeface="+mj-ea"/>
                <a:cs typeface="+mj-cs"/>
              </a:rPr>
              <a:t>Módulo2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9442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3505200" y="1217520"/>
            <a:ext cx="518160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solidFill>
                  <a:srgbClr val="404040"/>
                </a:solidFill>
                <a:latin typeface="Bahnschrift SemiBold SemiConden" panose="020B0502040204020203" pitchFamily="34" charset="0"/>
              </a:rPr>
              <a:t>Monitoramento das máquinas</a:t>
            </a:r>
          </a:p>
          <a:p>
            <a:pPr algn="ctr"/>
            <a:endParaRPr lang="pt-BR" sz="2800">
              <a:solidFill>
                <a:srgbClr val="404040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pt-BR" sz="2800">
              <a:solidFill>
                <a:srgbClr val="404040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pt-BR" sz="6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POR QUÊ?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5200650"/>
            <a:ext cx="12192000" cy="1657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043082" y="169770"/>
            <a:ext cx="4107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Contextualização</a:t>
            </a:r>
          </a:p>
        </p:txBody>
      </p:sp>
      <p:sp>
        <p:nvSpPr>
          <p:cNvPr id="6" name="Elipse 5"/>
          <p:cNvSpPr/>
          <p:nvPr/>
        </p:nvSpPr>
        <p:spPr>
          <a:xfrm>
            <a:off x="1319780" y="4372650"/>
            <a:ext cx="1656000" cy="1656000"/>
          </a:xfrm>
          <a:prstGeom prst="ellipse">
            <a:avLst/>
          </a:prstGeom>
          <a:solidFill>
            <a:srgbClr val="40404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271223" y="4372650"/>
            <a:ext cx="1656000" cy="1656000"/>
          </a:xfrm>
          <a:prstGeom prst="ellipse">
            <a:avLst/>
          </a:prstGeom>
          <a:solidFill>
            <a:srgbClr val="40404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>
                <a:latin typeface="Bahnschrift SemiBold SemiConden"/>
              </a:rPr>
              <a:t>24/7</a:t>
            </a:r>
            <a:endParaRPr lang="pt-BR" sz="4000">
              <a:latin typeface="Bahnschrift SemiBold SemiConden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9222666" y="4372650"/>
            <a:ext cx="1656000" cy="1656000"/>
          </a:xfrm>
          <a:prstGeom prst="ellipse">
            <a:avLst/>
          </a:prstGeom>
          <a:solidFill>
            <a:srgbClr val="40404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Qualidade - Metinjo Processos Especiais e Ensaios Não Destrutiv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444" l="10000" r="90000">
                        <a14:foregroundMark x1="13333" y1="36444" x2="13333" y2="36444"/>
                        <a14:foregroundMark x1="39167" y1="5556" x2="39167" y2="5556"/>
                        <a14:foregroundMark x1="42222" y1="76222" x2="42222" y2="76222"/>
                        <a14:foregroundMark x1="63333" y1="80667" x2="63333" y2="80667"/>
                        <a14:foregroundMark x1="61944" y1="94444" x2="61944" y2="94444"/>
                        <a14:foregroundMark x1="40278" y1="50889" x2="45556" y2="52000"/>
                        <a14:backgroundMark x1="38611" y1="37778" x2="38611" y2="37778"/>
                        <a14:backgroundMark x1="51667" y1="35556" x2="51667" y2="35556"/>
                        <a14:backgroundMark x1="47778" y1="40000" x2="47778" y2="40000"/>
                        <a14:backgroundMark x1="54167" y1="41556" x2="54167" y2="41556"/>
                        <a14:backgroundMark x1="50556" y1="42889" x2="51944" y2="39111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86" y="4635619"/>
            <a:ext cx="904048" cy="11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cone da perda financeira ilustração do vetor. Ilustração de financeira -  12082298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625" b="74250" l="18250" r="81500">
                        <a14:foregroundMark x1="38125" y1="40875" x2="38125" y2="40875"/>
                        <a14:foregroundMark x1="36625" y1="52875" x2="36625" y2="5287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8" t="25455" r="17702" b="24170"/>
          <a:stretch/>
        </p:blipFill>
        <p:spPr bwMode="auto">
          <a:xfrm>
            <a:off x="9542688" y="4782571"/>
            <a:ext cx="1087212" cy="8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266380" y="6070460"/>
            <a:ext cx="1762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Bahnschrift SemiBold SemiConden"/>
              </a:rPr>
              <a:t>Qualidade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950450" y="6073495"/>
            <a:ext cx="2291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Bahnschrift SemiBold SemiConden"/>
              </a:rPr>
              <a:t>Disponibilidade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940744" y="6070460"/>
            <a:ext cx="2291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Bahnschrift SemiBold SemiConden"/>
              </a:rPr>
              <a:t>Prejuízo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1863706" y="3042055"/>
            <a:ext cx="2340000" cy="0"/>
          </a:xfrm>
          <a:prstGeom prst="line">
            <a:avLst/>
          </a:prstGeom>
          <a:ln w="38100">
            <a:solidFill>
              <a:srgbClr val="9ADBA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8052474" y="3042055"/>
            <a:ext cx="2340000" cy="0"/>
          </a:xfrm>
          <a:prstGeom prst="line">
            <a:avLst/>
          </a:prstGeom>
          <a:ln w="38100">
            <a:solidFill>
              <a:srgbClr val="9ADBA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02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Performance of for loops with JavaScript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3000" y1="25800" x2="52000" y2="19000"/>
                        <a14:foregroundMark x1="56400" y1="19000" x2="82800" y2="34800"/>
                        <a14:foregroundMark x1="79800" y1="37800" x2="83000" y2="56400"/>
                        <a14:foregroundMark x1="70400" y1="75200" x2="42200" y2="83200"/>
                        <a14:foregroundMark x1="43000" y1="82400" x2="22200" y2="66400"/>
                        <a14:foregroundMark x1="21800" y1="67000" x2="19600" y2="42200"/>
                        <a14:backgroundMark x1="15600" y1="36400" x2="15600" y2="36400"/>
                        <a14:backgroundMark x1="14000" y1="36000" x2="25600" y2="15000"/>
                        <a14:backgroundMark x1="30200" y1="15800" x2="63200" y2="8000"/>
                        <a14:backgroundMark x1="62400" y1="9200" x2="90200" y2="35800"/>
                        <a14:backgroundMark x1="89400" y1="36400" x2="93600" y2="48600"/>
                        <a14:backgroundMark x1="94400" y1="49200" x2="94400" y2="47400"/>
                        <a14:backgroundMark x1="93400" y1="58400" x2="94600" y2="53400"/>
                        <a14:backgroundMark x1="81400" y1="77800" x2="93200" y2="57600"/>
                        <a14:backgroundMark x1="63000" y1="92200" x2="86000" y2="66800"/>
                        <a14:backgroundMark x1="65800" y1="88800" x2="32400" y2="89400"/>
                        <a14:backgroundMark x1="36400" y1="88400" x2="11800" y2="69400"/>
                        <a14:backgroundMark x1="12600" y1="73200" x2="6600" y2="51600"/>
                        <a14:backgroundMark x1="5200" y1="46600" x2="12000" y2="29800"/>
                        <a14:backgroundMark x1="16400" y1="29200" x2="82600" y2="68000"/>
                        <a14:backgroundMark x1="31800" y1="41000" x2="46200" y2="66800"/>
                        <a14:backgroundMark x1="51400" y1="56400" x2="58200" y2="34000"/>
                        <a14:backgroundMark x1="35200" y1="38000" x2="55200" y2="34800"/>
                        <a14:backgroundMark x1="63000" y1="62800" x2="48200" y2="71400"/>
                        <a14:backgroundMark x1="64400" y1="46600" x2="62600" y2="40200"/>
                        <a14:backgroundMark x1="68200" y1="39400" x2="61200" y2="33200"/>
                        <a14:backgroundMark x1="42400" y1="69600" x2="25400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4865">
            <a:off x="49609" y="1592066"/>
            <a:ext cx="4014523" cy="40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794001" y="1435126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794001" y="4400862"/>
            <a:ext cx="2918174" cy="1720734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/>
              </a:rPr>
              <a:t>Metodologia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445290" y="320348"/>
            <a:ext cx="18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9ADBA4"/>
                </a:solidFill>
                <a:latin typeface="Bahnschrift SemiBold SemiConden"/>
              </a:rPr>
              <a:t>Gestão</a:t>
            </a:r>
            <a:endParaRPr lang="pt-BR" sz="36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8877270" y="2919805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Angulado 33"/>
          <p:cNvCxnSpPr>
            <a:cxnSpLocks/>
          </p:cNvCxnSpPr>
          <p:nvPr/>
        </p:nvCxnSpPr>
        <p:spPr>
          <a:xfrm rot="5400000" flipH="1" flipV="1">
            <a:off x="3672530" y="2613598"/>
            <a:ext cx="1476983" cy="765960"/>
          </a:xfrm>
          <a:prstGeom prst="bentConnector2">
            <a:avLst/>
          </a:prstGeom>
          <a:ln w="38100" cap="rnd">
            <a:solidFill>
              <a:srgbClr val="9ADBA4"/>
            </a:solidFill>
            <a:miter lim="800000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cxnSpLocks/>
          </p:cNvCxnSpPr>
          <p:nvPr/>
        </p:nvCxnSpPr>
        <p:spPr>
          <a:xfrm rot="16200000" flipH="1">
            <a:off x="3651788" y="4119016"/>
            <a:ext cx="1518466" cy="765959"/>
          </a:xfrm>
          <a:prstGeom prst="bentConnector2">
            <a:avLst/>
          </a:prstGeom>
          <a:ln w="3810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cxnSpLocks/>
          </p:cNvCxnSpPr>
          <p:nvPr/>
        </p:nvCxnSpPr>
        <p:spPr>
          <a:xfrm>
            <a:off x="7712175" y="2258086"/>
            <a:ext cx="1165095" cy="1484679"/>
          </a:xfrm>
          <a:prstGeom prst="bentConnector3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Angulado 41"/>
          <p:cNvCxnSpPr>
            <a:cxnSpLocks/>
          </p:cNvCxnSpPr>
          <p:nvPr/>
        </p:nvCxnSpPr>
        <p:spPr>
          <a:xfrm flipV="1">
            <a:off x="7712175" y="3742765"/>
            <a:ext cx="1165095" cy="1518464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5247632" y="1280444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Administração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5249360" y="4227171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Acompanhamento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9788733" y="2750528"/>
            <a:ext cx="1095247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/>
              </a:rPr>
              <a:t>Perfil</a:t>
            </a:r>
            <a:endParaRPr lang="pt-B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973246" y="1841794"/>
            <a:ext cx="2559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err="1">
                <a:solidFill>
                  <a:srgbClr val="404040"/>
                </a:solidFill>
                <a:latin typeface="Arial Rounded MT Bold" panose="020F0704030504030204" pitchFamily="34" charset="0"/>
              </a:rPr>
              <a:t>Pipefy</a:t>
            </a:r>
            <a:endParaRPr lang="pt-BR" sz="1600">
              <a:solidFill>
                <a:srgbClr val="40404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GitHub</a:t>
            </a:r>
          </a:p>
          <a:p>
            <a:pPr algn="ctr"/>
            <a:endParaRPr lang="pt-BR" sz="160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023573" y="4917120"/>
            <a:ext cx="245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Reuniões periódicas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Encontro para trabalho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946516" y="3319572"/>
            <a:ext cx="2779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Votações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Conversas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275552" y="3268468"/>
            <a:ext cx="175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latin typeface="Arial Rounded MT Bold" panose="020F0704030504030204" pitchFamily="34" charset="0"/>
              </a:rPr>
              <a:t>Tarefas em subequipes</a:t>
            </a:r>
          </a:p>
        </p:txBody>
      </p:sp>
    </p:spTree>
    <p:extLst>
      <p:ext uri="{BB962C8B-B14F-4D97-AF65-F5344CB8AC3E}">
        <p14:creationId xmlns:p14="http://schemas.microsoft.com/office/powerpoint/2010/main" val="2930545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6" grpId="0" animBg="1"/>
      <p:bldP spid="44" grpId="0" animBg="1"/>
      <p:bldP spid="50" grpId="0" animBg="1"/>
      <p:bldP spid="51" grpId="0" animBg="1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3">
            <a:extLst>
              <a:ext uri="{FF2B5EF4-FFF2-40B4-BE49-F238E27FC236}">
                <a16:creationId xmlns:a16="http://schemas.microsoft.com/office/drawing/2014/main" id="{56ABFED8-A771-4087-B0F9-17AFBA952CA1}"/>
              </a:ext>
            </a:extLst>
          </p:cNvPr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115CBEC8-ADDA-41CA-88EF-8AED535E2581}"/>
              </a:ext>
            </a:extLst>
          </p:cNvPr>
          <p:cNvSpPr txBox="1"/>
          <p:nvPr/>
        </p:nvSpPr>
        <p:spPr>
          <a:xfrm>
            <a:off x="3281082" y="97883"/>
            <a:ext cx="563170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/>
              </a:rPr>
              <a:t>Diagrama de Solução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F8631D-B844-48E0-B682-CF13EF7EB8CE}"/>
              </a:ext>
            </a:extLst>
          </p:cNvPr>
          <p:cNvSpPr/>
          <p:nvPr/>
        </p:nvSpPr>
        <p:spPr>
          <a:xfrm>
            <a:off x="980536" y="2741762"/>
            <a:ext cx="1365848" cy="13658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25C25C-CB10-4468-8E7D-F086A477DA56}"/>
              </a:ext>
            </a:extLst>
          </p:cNvPr>
          <p:cNvCxnSpPr/>
          <p:nvPr/>
        </p:nvCxnSpPr>
        <p:spPr>
          <a:xfrm>
            <a:off x="2532392" y="3430976"/>
            <a:ext cx="1360098" cy="8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2B3E716-2783-4DAE-9F68-E9ACA347BDBA}"/>
              </a:ext>
            </a:extLst>
          </p:cNvPr>
          <p:cNvSpPr/>
          <p:nvPr/>
        </p:nvSpPr>
        <p:spPr>
          <a:xfrm>
            <a:off x="4086045" y="2770516"/>
            <a:ext cx="1365848" cy="13658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DB0C13-5E51-41C4-8D17-24D1BC7E9EA7}"/>
              </a:ext>
            </a:extLst>
          </p:cNvPr>
          <p:cNvCxnSpPr>
            <a:cxnSpLocks/>
          </p:cNvCxnSpPr>
          <p:nvPr/>
        </p:nvCxnSpPr>
        <p:spPr>
          <a:xfrm>
            <a:off x="5637901" y="3459730"/>
            <a:ext cx="1360098" cy="8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8DA7DF1-F5DB-4CBD-9762-868EAA96208D}"/>
              </a:ext>
            </a:extLst>
          </p:cNvPr>
          <p:cNvSpPr/>
          <p:nvPr/>
        </p:nvSpPr>
        <p:spPr>
          <a:xfrm>
            <a:off x="7134046" y="2741762"/>
            <a:ext cx="1365848" cy="13658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73DC0D-0A8A-475D-B6A6-FA09D5755B59}"/>
              </a:ext>
            </a:extLst>
          </p:cNvPr>
          <p:cNvCxnSpPr>
            <a:cxnSpLocks/>
          </p:cNvCxnSpPr>
          <p:nvPr/>
        </p:nvCxnSpPr>
        <p:spPr>
          <a:xfrm>
            <a:off x="8700279" y="3430976"/>
            <a:ext cx="1360098" cy="8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C5C5F52-2A9D-4186-964B-729231344758}"/>
              </a:ext>
            </a:extLst>
          </p:cNvPr>
          <p:cNvSpPr/>
          <p:nvPr/>
        </p:nvSpPr>
        <p:spPr>
          <a:xfrm>
            <a:off x="10239555" y="2741761"/>
            <a:ext cx="1365848" cy="13658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F67F8EB5-4E0A-4DE7-895F-8A3B3DB8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7" y="2977551"/>
            <a:ext cx="831012" cy="816635"/>
          </a:xfrm>
          <a:prstGeom prst="rect">
            <a:avLst/>
          </a:prstGeom>
        </p:spPr>
      </p:pic>
      <p:sp>
        <p:nvSpPr>
          <p:cNvPr id="21" name="CaixaDeTexto 18">
            <a:extLst>
              <a:ext uri="{FF2B5EF4-FFF2-40B4-BE49-F238E27FC236}">
                <a16:creationId xmlns:a16="http://schemas.microsoft.com/office/drawing/2014/main" id="{6A47D98B-E904-452C-AE92-A0AD179620A8}"/>
              </a:ext>
            </a:extLst>
          </p:cNvPr>
          <p:cNvSpPr txBox="1"/>
          <p:nvPr/>
        </p:nvSpPr>
        <p:spPr>
          <a:xfrm>
            <a:off x="537837" y="4183875"/>
            <a:ext cx="24590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/>
              </a:rPr>
              <a:t>Capturar dados</a:t>
            </a: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24379507-5145-4672-B0AD-B5180F9294E2}"/>
              </a:ext>
            </a:extLst>
          </p:cNvPr>
          <p:cNvSpPr txBox="1"/>
          <p:nvPr/>
        </p:nvSpPr>
        <p:spPr>
          <a:xfrm>
            <a:off x="3536954" y="4192501"/>
            <a:ext cx="24590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/>
              </a:rPr>
              <a:t>Analisa Máquina</a:t>
            </a:r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8955DF1C-BE69-4119-A888-EBE7D730A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966" y="3049438"/>
            <a:ext cx="816635" cy="816635"/>
          </a:xfrm>
          <a:prstGeom prst="rect">
            <a:avLst/>
          </a:prstGeom>
        </p:spPr>
      </p:pic>
      <p:sp>
        <p:nvSpPr>
          <p:cNvPr id="26" name="CaixaDeTexto 18">
            <a:extLst>
              <a:ext uri="{FF2B5EF4-FFF2-40B4-BE49-F238E27FC236}">
                <a16:creationId xmlns:a16="http://schemas.microsoft.com/office/drawing/2014/main" id="{49442C39-9185-44E6-A5F1-C2D23B1C2FF1}"/>
              </a:ext>
            </a:extLst>
          </p:cNvPr>
          <p:cNvSpPr txBox="1"/>
          <p:nvPr/>
        </p:nvSpPr>
        <p:spPr>
          <a:xfrm>
            <a:off x="6636712" y="4129241"/>
            <a:ext cx="24590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/>
              </a:rPr>
              <a:t>Dashboard</a:t>
            </a:r>
          </a:p>
        </p:txBody>
      </p:sp>
      <p:sp>
        <p:nvSpPr>
          <p:cNvPr id="28" name="CaixaDeTexto 18">
            <a:extLst>
              <a:ext uri="{FF2B5EF4-FFF2-40B4-BE49-F238E27FC236}">
                <a16:creationId xmlns:a16="http://schemas.microsoft.com/office/drawing/2014/main" id="{81C944D4-F19F-4C15-92B7-41DF3495636D}"/>
              </a:ext>
            </a:extLst>
          </p:cNvPr>
          <p:cNvSpPr txBox="1"/>
          <p:nvPr/>
        </p:nvSpPr>
        <p:spPr>
          <a:xfrm>
            <a:off x="9814108" y="4129241"/>
            <a:ext cx="22146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/>
              </a:rPr>
              <a:t>Agir</a:t>
            </a:r>
          </a:p>
        </p:txBody>
      </p:sp>
      <p:pic>
        <p:nvPicPr>
          <p:cNvPr id="31" name="Picture 31" descr="Graphical user interface&#10;&#10;Description automatically generated">
            <a:extLst>
              <a:ext uri="{FF2B5EF4-FFF2-40B4-BE49-F238E27FC236}">
                <a16:creationId xmlns:a16="http://schemas.microsoft.com/office/drawing/2014/main" id="{4B099E3A-2957-42A9-8259-4B7138D73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196" y="2971801"/>
            <a:ext cx="1043797" cy="1058174"/>
          </a:xfrm>
          <a:prstGeom prst="rect">
            <a:avLst/>
          </a:prstGeom>
        </p:spPr>
      </p:pic>
      <p:pic>
        <p:nvPicPr>
          <p:cNvPr id="32" name="Picture 32" descr="Logo, icon&#10;&#10;Description automatically generated">
            <a:extLst>
              <a:ext uri="{FF2B5EF4-FFF2-40B4-BE49-F238E27FC236}">
                <a16:creationId xmlns:a16="http://schemas.microsoft.com/office/drawing/2014/main" id="{C64FB922-5C6C-4053-ACAB-7B34D487F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0966" y="2934419"/>
            <a:ext cx="931653" cy="9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21" grpId="0"/>
      <p:bldP spid="23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773" y="4443663"/>
            <a:ext cx="8250982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>
                <a:solidFill>
                  <a:srgbClr val="FFFFFF"/>
                </a:solidFill>
                <a:latin typeface="Calibri"/>
                <a:ea typeface="+mj-ea"/>
                <a:cs typeface="Calibri"/>
              </a:rPr>
              <a:t>PLANILHA DE REQUISITOS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79156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CAEA25AFF7A84FB9025402B0FBA60B" ma:contentTypeVersion="3" ma:contentTypeDescription="Create a new document." ma:contentTypeScope="" ma:versionID="7258a42caf471cd848d5ac0fd30ea4d9">
  <xsd:schema xmlns:xsd="http://www.w3.org/2001/XMLSchema" xmlns:xs="http://www.w3.org/2001/XMLSchema" xmlns:p="http://schemas.microsoft.com/office/2006/metadata/properties" xmlns:ns3="936410bc-0255-41cf-8366-39a573ce95a6" targetNamespace="http://schemas.microsoft.com/office/2006/metadata/properties" ma:root="true" ma:fieldsID="de5bd6be178ece2ea4c4dfcd53dc5aa2" ns3:_="">
    <xsd:import namespace="936410bc-0255-41cf-8366-39a573ce95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6410bc-0255-41cf-8366-39a573ce95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8EDF6F-2182-4DD7-A7D1-ED5F9BBF3605}">
  <ds:schemaRefs>
    <ds:schemaRef ds:uri="936410bc-0255-41cf-8366-39a573ce95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89FCE9-2D06-4576-9820-9921D5C86F1E}">
  <ds:schemaRefs>
    <ds:schemaRef ds:uri="936410bc-0255-41cf-8366-39a573ce95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869CE8-D428-4D77-A6BA-1A6ED8E375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5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Pythonics Psutil (main.py)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revision>155</cp:revision>
  <dcterms:created xsi:type="dcterms:W3CDTF">2020-04-06T00:51:41Z</dcterms:created>
  <dcterms:modified xsi:type="dcterms:W3CDTF">2020-10-27T02:09:24Z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0x010100E1CAEA25AFF7A84FB9025402B0FBA60B</vt:lpwstr>
  </property>
</Properties>
</file>